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handoutMasterIdLst>
    <p:handoutMasterId r:id="rId55"/>
  </p:handoutMasterIdLst>
  <p:sldIdLst>
    <p:sldId id="257" r:id="rId3"/>
    <p:sldId id="258" r:id="rId4"/>
    <p:sldId id="259" r:id="rId5"/>
    <p:sldId id="260" r:id="rId6"/>
    <p:sldId id="261" r:id="rId7"/>
    <p:sldId id="299" r:id="rId8"/>
    <p:sldId id="262" r:id="rId9"/>
    <p:sldId id="256" r:id="rId10"/>
    <p:sldId id="265" r:id="rId11"/>
    <p:sldId id="266" r:id="rId12"/>
    <p:sldId id="307" r:id="rId13"/>
    <p:sldId id="308" r:id="rId14"/>
    <p:sldId id="309" r:id="rId15"/>
    <p:sldId id="310" r:id="rId16"/>
    <p:sldId id="263" r:id="rId17"/>
    <p:sldId id="264" r:id="rId18"/>
    <p:sldId id="273" r:id="rId19"/>
    <p:sldId id="272" r:id="rId20"/>
    <p:sldId id="300" r:id="rId21"/>
    <p:sldId id="274" r:id="rId22"/>
    <p:sldId id="275" r:id="rId23"/>
    <p:sldId id="303" r:id="rId24"/>
    <p:sldId id="276" r:id="rId25"/>
    <p:sldId id="306" r:id="rId26"/>
    <p:sldId id="277" r:id="rId27"/>
    <p:sldId id="278" r:id="rId28"/>
    <p:sldId id="279" r:id="rId29"/>
    <p:sldId id="280" r:id="rId30"/>
    <p:sldId id="281" r:id="rId31"/>
    <p:sldId id="282" r:id="rId32"/>
    <p:sldId id="283" r:id="rId33"/>
    <p:sldId id="284" r:id="rId34"/>
    <p:sldId id="285" r:id="rId35"/>
    <p:sldId id="286" r:id="rId36"/>
    <p:sldId id="287" r:id="rId37"/>
    <p:sldId id="311" r:id="rId38"/>
    <p:sldId id="312" r:id="rId39"/>
    <p:sldId id="288" r:id="rId40"/>
    <p:sldId id="289" r:id="rId41"/>
    <p:sldId id="290" r:id="rId42"/>
    <p:sldId id="291" r:id="rId43"/>
    <p:sldId id="292" r:id="rId44"/>
    <p:sldId id="293" r:id="rId45"/>
    <p:sldId id="294" r:id="rId46"/>
    <p:sldId id="295" r:id="rId47"/>
    <p:sldId id="296" r:id="rId48"/>
    <p:sldId id="313" r:id="rId49"/>
    <p:sldId id="314" r:id="rId50"/>
    <p:sldId id="305" r:id="rId51"/>
    <p:sldId id="304" r:id="rId52"/>
    <p:sldId id="297" r:id="rId53"/>
    <p:sldId id="301" r:id="rId5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36" autoAdjust="0"/>
    <p:restoredTop sz="94660"/>
  </p:normalViewPr>
  <p:slideViewPr>
    <p:cSldViewPr>
      <p:cViewPr>
        <p:scale>
          <a:sx n="63" d="100"/>
          <a:sy n="63" d="100"/>
        </p:scale>
        <p:origin x="-1018" y="-125"/>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handoutMaster" Target="handoutMasters/handout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07F566-6A7D-4997-A1B4-0D98EF6483B0}" type="datetimeFigureOut">
              <a:rPr lang="tr-TR" smtClean="0"/>
              <a:t>1.3.2018</a:t>
            </a:fld>
            <a:endParaRPr lang="tr-TR"/>
          </a:p>
        </p:txBody>
      </p:sp>
      <p:sp>
        <p:nvSpPr>
          <p:cNvPr id="4" name="Altbilgi Yer Tutucusu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8A42DBB-8821-439F-814A-CF79BD5934F5}" type="slidenum">
              <a:rPr lang="tr-TR" smtClean="0"/>
              <a:t>‹#›</a:t>
            </a:fld>
            <a:endParaRPr lang="tr-TR"/>
          </a:p>
        </p:txBody>
      </p:sp>
    </p:spTree>
    <p:extLst>
      <p:ext uri="{BB962C8B-B14F-4D97-AF65-F5344CB8AC3E}">
        <p14:creationId xmlns:p14="http://schemas.microsoft.com/office/powerpoint/2010/main" val="249778004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11"/>
          </p:nvPr>
        </p:nvSpPr>
        <p:spPr/>
        <p:txBody>
          <a:bodyPr/>
          <a:lstStyle/>
          <a:p>
            <a:endParaRPr lang="tr-TR">
              <a:solidFill>
                <a:srgbClr val="5A6378"/>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476907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11"/>
          </p:nvPr>
        </p:nvSpPr>
        <p:spPr/>
        <p:txBody>
          <a:bodyPr/>
          <a:lstStyle/>
          <a:p>
            <a:endParaRPr lang="tr-TR">
              <a:solidFill>
                <a:srgbClr val="5A6378"/>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
        <p:nvSpPr>
          <p:cNvPr id="7" name="Title 6"/>
          <p:cNvSpPr>
            <a:spLocks noGrp="1"/>
          </p:cNvSpPr>
          <p:nvPr>
            <p:ph type="title"/>
          </p:nvPr>
        </p:nvSpPr>
        <p:spPr/>
        <p:txBody>
          <a:bodyPr/>
          <a:lstStyle/>
          <a:p>
            <a:r>
              <a:rPr lang="tr-TR" smtClean="0"/>
              <a:t>Asıl başlık stili için tıklatın</a:t>
            </a:r>
            <a:endParaRPr lang="en-US"/>
          </a:p>
        </p:txBody>
      </p:sp>
    </p:spTree>
    <p:extLst>
      <p:ext uri="{BB962C8B-B14F-4D97-AF65-F5344CB8AC3E}">
        <p14:creationId xmlns:p14="http://schemas.microsoft.com/office/powerpoint/2010/main" val="5357281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11"/>
          </p:nvPr>
        </p:nvSpPr>
        <p:spPr/>
        <p:txBody>
          <a:bodyPr/>
          <a:lstStyle/>
          <a:p>
            <a:endParaRPr lang="tr-TR">
              <a:solidFill>
                <a:srgbClr val="5A6378"/>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41322802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6" name="Footer Placeholder 5"/>
          <p:cNvSpPr>
            <a:spLocks noGrp="1"/>
          </p:cNvSpPr>
          <p:nvPr>
            <p:ph type="ftr" sz="quarter" idx="11"/>
          </p:nvPr>
        </p:nvSpPr>
        <p:spPr/>
        <p:txBody>
          <a:bodyPr/>
          <a:lstStyle/>
          <a:p>
            <a:endParaRPr lang="tr-TR">
              <a:solidFill>
                <a:srgbClr val="5A6378"/>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Tree>
    <p:extLst>
      <p:ext uri="{BB962C8B-B14F-4D97-AF65-F5344CB8AC3E}">
        <p14:creationId xmlns:p14="http://schemas.microsoft.com/office/powerpoint/2010/main" val="24538019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8" name="Footer Placeholder 7"/>
          <p:cNvSpPr>
            <a:spLocks noGrp="1"/>
          </p:cNvSpPr>
          <p:nvPr>
            <p:ph type="ftr" sz="quarter" idx="11"/>
          </p:nvPr>
        </p:nvSpPr>
        <p:spPr/>
        <p:txBody>
          <a:bodyPr/>
          <a:lstStyle/>
          <a:p>
            <a:endParaRPr lang="tr-TR">
              <a:solidFill>
                <a:srgbClr val="5A6378"/>
              </a:solidFill>
            </a:endParaRPr>
          </a:p>
        </p:txBody>
      </p:sp>
      <p:sp>
        <p:nvSpPr>
          <p:cNvPr id="9" name="Slide Number Placeholder 8"/>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1536428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Date Placeholder 2"/>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4" name="Footer Placeholder 3"/>
          <p:cNvSpPr>
            <a:spLocks noGrp="1"/>
          </p:cNvSpPr>
          <p:nvPr>
            <p:ph type="ftr" sz="quarter" idx="11"/>
          </p:nvPr>
        </p:nvSpPr>
        <p:spPr/>
        <p:txBody>
          <a:bodyPr/>
          <a:lstStyle/>
          <a:p>
            <a:endParaRPr lang="tr-TR">
              <a:solidFill>
                <a:srgbClr val="5A6378"/>
              </a:solidFill>
            </a:endParaRPr>
          </a:p>
        </p:txBody>
      </p:sp>
      <p:sp>
        <p:nvSpPr>
          <p:cNvPr id="5" name="Slide Number Placeholder 4"/>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466822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3" name="Footer Placeholder 2"/>
          <p:cNvSpPr>
            <a:spLocks noGrp="1"/>
          </p:cNvSpPr>
          <p:nvPr>
            <p:ph type="ftr" sz="quarter" idx="11"/>
          </p:nvPr>
        </p:nvSpPr>
        <p:spPr/>
        <p:txBody>
          <a:bodyPr/>
          <a:lstStyle/>
          <a:p>
            <a:endParaRPr lang="tr-TR">
              <a:solidFill>
                <a:srgbClr val="5A6378"/>
              </a:solidFill>
            </a:endParaRPr>
          </a:p>
        </p:txBody>
      </p:sp>
      <p:sp>
        <p:nvSpPr>
          <p:cNvPr id="4" name="Slide Number Placeholder 3"/>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35743800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6" name="Footer Placeholder 5"/>
          <p:cNvSpPr>
            <a:spLocks noGrp="1"/>
          </p:cNvSpPr>
          <p:nvPr>
            <p:ph type="ftr" sz="quarter" idx="11"/>
          </p:nvPr>
        </p:nvSpPr>
        <p:spPr/>
        <p:txBody>
          <a:bodyPr/>
          <a:lstStyle/>
          <a:p>
            <a:endParaRPr lang="tr-TR">
              <a:solidFill>
                <a:srgbClr val="5A6378"/>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tr-TR" smtClean="0"/>
              <a:t>Asıl başlık stili için tıklatın</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361994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tr-TR" smtClean="0"/>
              <a:t>Asıl başlık stili için tıklatın</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6" name="Footer Placeholder 5"/>
          <p:cNvSpPr>
            <a:spLocks noGrp="1"/>
          </p:cNvSpPr>
          <p:nvPr>
            <p:ph type="ftr" sz="quarter" idx="11"/>
          </p:nvPr>
        </p:nvSpPr>
        <p:spPr/>
        <p:txBody>
          <a:bodyPr/>
          <a:lstStyle/>
          <a:p>
            <a:endParaRPr lang="tr-TR">
              <a:solidFill>
                <a:srgbClr val="5A6378"/>
              </a:solidFill>
            </a:endParaRPr>
          </a:p>
        </p:txBody>
      </p:sp>
      <p:sp>
        <p:nvSpPr>
          <p:cNvPr id="7" name="Slide Number Placeholder 6"/>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Tree>
    <p:extLst>
      <p:ext uri="{BB962C8B-B14F-4D97-AF65-F5344CB8AC3E}">
        <p14:creationId xmlns:p14="http://schemas.microsoft.com/office/powerpoint/2010/main" val="269584163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11"/>
          </p:nvPr>
        </p:nvSpPr>
        <p:spPr/>
        <p:txBody>
          <a:bodyPr/>
          <a:lstStyle/>
          <a:p>
            <a:endParaRPr lang="tr-TR">
              <a:solidFill>
                <a:srgbClr val="5A6378"/>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spTree>
    <p:extLst>
      <p:ext uri="{BB962C8B-B14F-4D97-AF65-F5344CB8AC3E}">
        <p14:creationId xmlns:p14="http://schemas.microsoft.com/office/powerpoint/2010/main" val="12653896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Dikey Başlık ve Metin">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11"/>
          </p:nvPr>
        </p:nvSpPr>
        <p:spPr/>
        <p:txBody>
          <a:bodyPr/>
          <a:lstStyle/>
          <a:p>
            <a:endParaRPr lang="tr-TR">
              <a:solidFill>
                <a:srgbClr val="5A6378"/>
              </a:solidFill>
            </a:endParaRPr>
          </a:p>
        </p:txBody>
      </p:sp>
      <p:sp>
        <p:nvSpPr>
          <p:cNvPr id="6" name="Slide Number Placeholder 5"/>
          <p:cNvSpPr>
            <a:spLocks noGrp="1"/>
          </p:cNvSpPr>
          <p:nvPr>
            <p:ph type="sldNum" sz="quarter" idx="12"/>
          </p:nvPr>
        </p:nvSpPr>
        <p:spPr/>
        <p:txBody>
          <a:bodyPr/>
          <a:lstStyle/>
          <a:p>
            <a:fld id="{F302176B-0E47-46AC-8F43-DAB4B8A37D06}" type="slidenum">
              <a:rPr lang="tr-TR" smtClean="0">
                <a:solidFill>
                  <a:srgbClr val="5A6378"/>
                </a:solidFill>
              </a:rPr>
              <a:pPr/>
              <a:t>‹#›</a:t>
            </a:fld>
            <a:endParaRPr lang="tr-TR">
              <a:solidFill>
                <a:srgbClr val="5A6378"/>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25235821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1.3.2018</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1.3.2018</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A23720DD-5B6D-40BF-8493-A6B52D484E6B}" type="datetimeFigureOut">
              <a:rPr lang="tr-TR" smtClean="0">
                <a:solidFill>
                  <a:srgbClr val="5A6378"/>
                </a:solidFill>
              </a:rPr>
              <a:pPr/>
              <a:t>1.3.2018</a:t>
            </a:fld>
            <a:endParaRPr lang="tr-TR">
              <a:solidFill>
                <a:srgbClr val="5A6378"/>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tr-TR">
              <a:solidFill>
                <a:srgbClr val="5A6378"/>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02176B-0E47-46AC-8F43-DAB4B8A37D06}" type="slidenum">
              <a:rPr lang="tr-TR" smtClean="0">
                <a:solidFill>
                  <a:srgbClr val="5A6378"/>
                </a:solidFill>
              </a:rPr>
              <a:pPr/>
              <a:t>‹#›</a:t>
            </a:fld>
            <a:endParaRPr lang="tr-TR">
              <a:solidFill>
                <a:srgbClr val="5A6378"/>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Tree>
    <p:extLst>
      <p:ext uri="{BB962C8B-B14F-4D97-AF65-F5344CB8AC3E}">
        <p14:creationId xmlns:p14="http://schemas.microsoft.com/office/powerpoint/2010/main" val="13050634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okuman.osym.gov.tr/pdfdokuman/2017/OSYS/YKS/TYTOrnekSoruKitapcigi03122017.pdf"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7.jpeg"/><Relationship Id="rId4" Type="http://schemas.openxmlformats.org/officeDocument/2006/relationships/image" Target="../media/image2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827584" y="-387424"/>
            <a:ext cx="7772400" cy="5472608"/>
          </a:xfrm>
        </p:spPr>
        <p:txBody>
          <a:bodyPr>
            <a:normAutofit/>
          </a:bodyPr>
          <a:lstStyle/>
          <a:p>
            <a:r>
              <a:rPr lang="tr-TR" sz="5400" dirty="0" smtClean="0">
                <a:solidFill>
                  <a:srgbClr val="C00000"/>
                </a:solidFill>
              </a:rPr>
              <a:t>2018 ÖSYS YENİ SİSTEM</a:t>
            </a:r>
            <a:br>
              <a:rPr lang="tr-TR" sz="5400" dirty="0" smtClean="0">
                <a:solidFill>
                  <a:srgbClr val="C00000"/>
                </a:solidFill>
              </a:rPr>
            </a:br>
            <a:r>
              <a:rPr lang="tr-TR" sz="5400" dirty="0" smtClean="0">
                <a:solidFill>
                  <a:srgbClr val="C00000"/>
                </a:solidFill>
              </a:rPr>
              <a:t>(03/12/2017)</a:t>
            </a:r>
            <a:r>
              <a:rPr lang="tr-TR" sz="6000" dirty="0" smtClean="0">
                <a:solidFill>
                  <a:srgbClr val="C00000"/>
                </a:solidFill>
              </a:rPr>
              <a:t/>
            </a:r>
            <a:br>
              <a:rPr lang="tr-TR" sz="6000" dirty="0" smtClean="0">
                <a:solidFill>
                  <a:srgbClr val="C00000"/>
                </a:solidFill>
              </a:rPr>
            </a:br>
            <a:endParaRPr lang="tr-TR" sz="2800" dirty="0">
              <a:solidFill>
                <a:srgbClr val="C00000"/>
              </a:solidFill>
            </a:endParaRPr>
          </a:p>
        </p:txBody>
      </p:sp>
      <p:sp>
        <p:nvSpPr>
          <p:cNvPr id="4" name="AutoShape 4" descr="kitap ile ilgili görsel sonuc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501008"/>
            <a:ext cx="2675759" cy="2341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Dikdörtgen 2"/>
          <p:cNvSpPr/>
          <p:nvPr/>
        </p:nvSpPr>
        <p:spPr>
          <a:xfrm>
            <a:off x="5436096" y="5621035"/>
            <a:ext cx="4212283" cy="276999"/>
          </a:xfrm>
          <a:prstGeom prst="rect">
            <a:avLst/>
          </a:prstGeom>
        </p:spPr>
        <p:txBody>
          <a:bodyPr wrap="square">
            <a:spAutoFit/>
          </a:bodyPr>
          <a:lstStyle/>
          <a:p>
            <a:pPr algn="ctr"/>
            <a:endParaRPr lang="tr-TR" sz="1200" dirty="0"/>
          </a:p>
        </p:txBody>
      </p:sp>
    </p:spTree>
    <p:extLst>
      <p:ext uri="{BB962C8B-B14F-4D97-AF65-F5344CB8AC3E}">
        <p14:creationId xmlns:p14="http://schemas.microsoft.com/office/powerpoint/2010/main" val="18623695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892480" cy="994122"/>
          </a:xfrm>
        </p:spPr>
        <p:txBody>
          <a:bodyPr>
            <a:normAutofit fontScale="90000"/>
          </a:bodyPr>
          <a:lstStyle/>
          <a:p>
            <a:r>
              <a:rPr lang="tr-TR" dirty="0" smtClean="0">
                <a:solidFill>
                  <a:srgbClr val="FF0000"/>
                </a:solidFill>
              </a:rPr>
              <a:t>SAYISAL MANTIK (40 MATEMATİK 20 FEN)</a:t>
            </a:r>
            <a:endParaRPr lang="tr-TR" dirty="0">
              <a:solidFill>
                <a:srgbClr val="FF0000"/>
              </a:solidFill>
            </a:endParaRPr>
          </a:p>
        </p:txBody>
      </p:sp>
      <p:sp>
        <p:nvSpPr>
          <p:cNvPr id="3" name="İçerik Yer Tutucusu 2"/>
          <p:cNvSpPr>
            <a:spLocks noGrp="1"/>
          </p:cNvSpPr>
          <p:nvPr>
            <p:ph idx="1"/>
          </p:nvPr>
        </p:nvSpPr>
        <p:spPr>
          <a:xfrm>
            <a:off x="457200" y="1268760"/>
            <a:ext cx="8435280" cy="5256584"/>
          </a:xfrm>
        </p:spPr>
        <p:txBody>
          <a:bodyPr>
            <a:normAutofit/>
          </a:bodyPr>
          <a:lstStyle/>
          <a:p>
            <a:r>
              <a:rPr lang="tr-TR" dirty="0" smtClean="0"/>
              <a:t>Amaç Matematik ve Fen Soruları ile;</a:t>
            </a:r>
          </a:p>
          <a:p>
            <a:r>
              <a:rPr lang="tr-TR" dirty="0"/>
              <a:t> </a:t>
            </a:r>
            <a:r>
              <a:rPr lang="tr-TR" dirty="0" smtClean="0"/>
              <a:t>Temel </a:t>
            </a:r>
            <a:r>
              <a:rPr lang="tr-TR" dirty="0"/>
              <a:t>matematik </a:t>
            </a:r>
            <a:r>
              <a:rPr lang="tr-TR" dirty="0" smtClean="0"/>
              <a:t>ve Fen Bilimleri alanında, </a:t>
            </a:r>
            <a:r>
              <a:rPr lang="tr-TR" dirty="0"/>
              <a:t>bilim kavramlarını kullanma ve bu kavramları kullanarak işlem yapma, temel matematiksel ilişkilerden yararlanarak soyut işlemler yapma, temel matematik prensiplerini ve işlemlerini gündelik hayatta uygulama becerileri ölçülecektir</a:t>
            </a:r>
            <a:r>
              <a:rPr lang="tr-TR" dirty="0" smtClean="0"/>
              <a:t>.</a:t>
            </a:r>
          </a:p>
          <a:p>
            <a:r>
              <a:rPr lang="tr-TR" dirty="0" smtClean="0"/>
              <a:t>Adayın Fen Bilimleri alanına olan yatkınlığını ölçmek için yapılacaktır. </a:t>
            </a:r>
          </a:p>
        </p:txBody>
      </p:sp>
    </p:spTree>
    <p:extLst>
      <p:ext uri="{BB962C8B-B14F-4D97-AF65-F5344CB8AC3E}">
        <p14:creationId xmlns:p14="http://schemas.microsoft.com/office/powerpoint/2010/main" val="11763442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TYT - YGS ARASINDAKİ İLİŞKİ</a:t>
            </a:r>
            <a:endParaRPr lang="tr-TR" dirty="0"/>
          </a:p>
        </p:txBody>
      </p:sp>
      <p:sp>
        <p:nvSpPr>
          <p:cNvPr id="3" name="İçerik Yer Tutucusu 2"/>
          <p:cNvSpPr>
            <a:spLocks noGrp="1"/>
          </p:cNvSpPr>
          <p:nvPr>
            <p:ph idx="1"/>
          </p:nvPr>
        </p:nvSpPr>
        <p:spPr>
          <a:xfrm>
            <a:off x="395536" y="1340768"/>
            <a:ext cx="8568952" cy="5184576"/>
          </a:xfrm>
        </p:spPr>
        <p:txBody>
          <a:bodyPr>
            <a:normAutofit lnSpcReduction="10000"/>
          </a:bodyPr>
          <a:lstStyle/>
          <a:p>
            <a:r>
              <a:rPr lang="tr-TR" dirty="0" smtClean="0"/>
              <a:t>TYT mantık ve uygulanış olarak </a:t>
            </a:r>
            <a:r>
              <a:rPr lang="tr-TR" dirty="0" err="1" smtClean="0"/>
              <a:t>YGS’nin</a:t>
            </a:r>
            <a:r>
              <a:rPr lang="tr-TR" dirty="0" smtClean="0"/>
              <a:t> ileri bir seviyesidir. Türkçe ve Matematik soruları bu sınavın üçte ikisini oluşturmaktadır.</a:t>
            </a:r>
            <a:endParaRPr lang="tr-TR" dirty="0"/>
          </a:p>
          <a:p>
            <a:r>
              <a:rPr lang="tr-TR" dirty="0" smtClean="0"/>
              <a:t>YÖK son yıllarda yaptığı YGS’lerde sorduğu sorularda aslında bu mantık değişikliğinin uygulamasını başlatmıştır. </a:t>
            </a:r>
          </a:p>
          <a:p>
            <a:r>
              <a:rPr lang="tr-TR" b="1" dirty="0" smtClean="0">
                <a:solidFill>
                  <a:srgbClr val="0070C0"/>
                </a:solidFill>
              </a:rPr>
              <a:t>TYT bir nevi DGS ve ALES sınavlarına benzeme yoluna girmiştir. </a:t>
            </a:r>
          </a:p>
          <a:p>
            <a:r>
              <a:rPr lang="tr-TR" b="1" u="sng" dirty="0" smtClean="0">
                <a:solidFill>
                  <a:srgbClr val="0070C0"/>
                </a:solidFill>
              </a:rPr>
              <a:t>Fakat 9 ve 10. sınıf derslerin temel ortak konu ve kavramlarını bilmek gerekir. </a:t>
            </a:r>
          </a:p>
        </p:txBody>
      </p:sp>
    </p:spTree>
    <p:extLst>
      <p:ext uri="{BB962C8B-B14F-4D97-AF65-F5344CB8AC3E}">
        <p14:creationId xmlns:p14="http://schemas.microsoft.com/office/powerpoint/2010/main" val="29385224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548680"/>
            <a:ext cx="8229600" cy="1296144"/>
          </a:xfrm>
        </p:spPr>
        <p:txBody>
          <a:bodyPr>
            <a:normAutofit/>
          </a:bodyPr>
          <a:lstStyle/>
          <a:p>
            <a:r>
              <a:rPr lang="tr-TR" dirty="0" smtClean="0"/>
              <a:t>03/12/2017 TYT SORU ÖRNEKLERİ</a:t>
            </a:r>
            <a:endParaRPr lang="tr-TR" dirty="0"/>
          </a:p>
        </p:txBody>
      </p:sp>
      <p:sp>
        <p:nvSpPr>
          <p:cNvPr id="3" name="İçerik Yer Tutucusu 2"/>
          <p:cNvSpPr>
            <a:spLocks noGrp="1"/>
          </p:cNvSpPr>
          <p:nvPr>
            <p:ph idx="1"/>
          </p:nvPr>
        </p:nvSpPr>
        <p:spPr>
          <a:xfrm>
            <a:off x="467544" y="2132856"/>
            <a:ext cx="8219256" cy="3993307"/>
          </a:xfrm>
        </p:spPr>
        <p:txBody>
          <a:bodyPr/>
          <a:lstStyle/>
          <a:p>
            <a:r>
              <a:rPr lang="tr-TR" dirty="0" smtClean="0"/>
              <a:t>TYT soru örnekleri resmi olarak ÖSYM tarafından açıklanmıştır. </a:t>
            </a:r>
          </a:p>
          <a:p>
            <a:r>
              <a:rPr lang="tr-TR" dirty="0"/>
              <a:t>Linki: </a:t>
            </a:r>
            <a:r>
              <a:rPr lang="tr-TR" dirty="0">
                <a:hlinkClick r:id="rId2"/>
              </a:rPr>
              <a:t>http://</a:t>
            </a:r>
            <a:r>
              <a:rPr lang="tr-TR" dirty="0" smtClean="0">
                <a:hlinkClick r:id="rId2"/>
              </a:rPr>
              <a:t>dokuman.osym.gov.tr/pdfdokuman/2017/OSYS/YKS/TYTOrnekSoruKitapcigi03122017.pdf</a:t>
            </a:r>
            <a:r>
              <a:rPr lang="tr-TR" dirty="0" smtClean="0"/>
              <a:t> </a:t>
            </a:r>
            <a:endParaRPr lang="tr-TR" dirty="0"/>
          </a:p>
        </p:txBody>
      </p:sp>
    </p:spTree>
    <p:extLst>
      <p:ext uri="{BB962C8B-B14F-4D97-AF65-F5344CB8AC3E}">
        <p14:creationId xmlns:p14="http://schemas.microsoft.com/office/powerpoint/2010/main" val="20884726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TYT KAPSAMI </a:t>
            </a:r>
            <a:endParaRPr lang="tr-TR" dirty="0"/>
          </a:p>
        </p:txBody>
      </p:sp>
      <p:sp>
        <p:nvSpPr>
          <p:cNvPr id="3" name="İçerik Yer Tutucusu 2"/>
          <p:cNvSpPr>
            <a:spLocks noGrp="1"/>
          </p:cNvSpPr>
          <p:nvPr>
            <p:ph idx="1"/>
          </p:nvPr>
        </p:nvSpPr>
        <p:spPr/>
        <p:txBody>
          <a:bodyPr/>
          <a:lstStyle/>
          <a:p>
            <a:r>
              <a:rPr lang="tr-TR" dirty="0" smtClean="0"/>
              <a:t>TARİH: 9-10. sınıf ve İnkılap Tarihi</a:t>
            </a:r>
          </a:p>
          <a:p>
            <a:r>
              <a:rPr lang="tr-TR" dirty="0" smtClean="0"/>
              <a:t>Coğrafya: 9-10. sınıf</a:t>
            </a:r>
          </a:p>
          <a:p>
            <a:r>
              <a:rPr lang="tr-TR" dirty="0" smtClean="0"/>
              <a:t>Felsefe (Ortak Zorunlu Felsefedir) </a:t>
            </a:r>
          </a:p>
          <a:p>
            <a:r>
              <a:rPr lang="tr-TR" dirty="0" smtClean="0"/>
              <a:t>Din Kültürü: (Ortak Zorunlu) </a:t>
            </a:r>
          </a:p>
          <a:p>
            <a:r>
              <a:rPr lang="tr-TR" dirty="0" smtClean="0"/>
              <a:t>Fizik, Kimya Biyoloji: 9. ve 10. sınıf. </a:t>
            </a:r>
          </a:p>
          <a:p>
            <a:r>
              <a:rPr lang="tr-TR" dirty="0" smtClean="0"/>
              <a:t>Matematik: 9. ve 10. Sınıf (Mat-</a:t>
            </a:r>
            <a:r>
              <a:rPr lang="tr-TR" dirty="0" err="1" smtClean="0"/>
              <a:t>Geo</a:t>
            </a:r>
            <a:r>
              <a:rPr lang="tr-TR" dirty="0" smtClean="0"/>
              <a:t> Konuları)</a:t>
            </a:r>
          </a:p>
          <a:p>
            <a:r>
              <a:rPr lang="tr-TR" dirty="0" smtClean="0"/>
              <a:t>Türkçe: Dil Anlatım Dersi ve Paragraf Konuları</a:t>
            </a:r>
            <a:endParaRPr lang="tr-TR" dirty="0"/>
          </a:p>
        </p:txBody>
      </p:sp>
    </p:spTree>
    <p:extLst>
      <p:ext uri="{BB962C8B-B14F-4D97-AF65-F5344CB8AC3E}">
        <p14:creationId xmlns:p14="http://schemas.microsoft.com/office/powerpoint/2010/main" val="36384503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908720"/>
            <a:ext cx="8075240" cy="508918"/>
          </a:xfrm>
        </p:spPr>
        <p:txBody>
          <a:bodyPr>
            <a:normAutofit fontScale="90000"/>
          </a:bodyPr>
          <a:lstStyle/>
          <a:p>
            <a:endParaRPr lang="tr-TR" dirty="0"/>
          </a:p>
        </p:txBody>
      </p:sp>
      <p:sp>
        <p:nvSpPr>
          <p:cNvPr id="3" name="İçerik Yer Tutucusu 2"/>
          <p:cNvSpPr>
            <a:spLocks noGrp="1"/>
          </p:cNvSpPr>
          <p:nvPr>
            <p:ph idx="1"/>
          </p:nvPr>
        </p:nvSpPr>
        <p:spPr>
          <a:xfrm>
            <a:off x="457200" y="1600201"/>
            <a:ext cx="7859216" cy="3917032"/>
          </a:xfrm>
        </p:spPr>
        <p:txBody>
          <a:bodyPr/>
          <a:lstStyle/>
          <a:p>
            <a:endParaRPr lang="tr-TR" dirty="0"/>
          </a:p>
        </p:txBody>
      </p:sp>
      <p:pic>
        <p:nvPicPr>
          <p:cNvPr id="1026" name="Picture 2" descr="C:\Users\Senay\Desktop\2018 üniversiteye giriş sunumları\TYT PUAN HESAPLAMASI İZAH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516810"/>
            <a:ext cx="8928992" cy="53363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9335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TYT UYGULANIŞI</a:t>
            </a:r>
            <a:endParaRPr lang="tr-TR" sz="3600" dirty="0">
              <a:solidFill>
                <a:srgbClr val="FF0000"/>
              </a:solidFill>
            </a:endParaRPr>
          </a:p>
        </p:txBody>
      </p:sp>
      <p:sp>
        <p:nvSpPr>
          <p:cNvPr id="3" name="İçerik Yer Tutucusu 2"/>
          <p:cNvSpPr>
            <a:spLocks noGrp="1"/>
          </p:cNvSpPr>
          <p:nvPr>
            <p:ph idx="1"/>
          </p:nvPr>
        </p:nvSpPr>
        <p:spPr>
          <a:xfrm>
            <a:off x="457200" y="1484784"/>
            <a:ext cx="8229600" cy="5112568"/>
          </a:xfrm>
        </p:spPr>
        <p:txBody>
          <a:bodyPr>
            <a:normAutofit/>
          </a:bodyPr>
          <a:lstStyle/>
          <a:p>
            <a:r>
              <a:rPr lang="tr-TR" sz="2400" dirty="0" smtClean="0"/>
              <a:t>23/HAZİRAN 2017 CUMARTESİ GÜNÜ </a:t>
            </a:r>
          </a:p>
          <a:p>
            <a:endParaRPr lang="tr-TR" sz="2400" dirty="0"/>
          </a:p>
          <a:p>
            <a:r>
              <a:rPr lang="tr-TR" sz="2400" dirty="0" smtClean="0"/>
              <a:t>TEK SORU KİTAPÇIĞI DAĞITILACAKTIR.</a:t>
            </a:r>
          </a:p>
          <a:p>
            <a:endParaRPr lang="tr-TR" sz="2400" dirty="0" smtClean="0"/>
          </a:p>
          <a:p>
            <a:r>
              <a:rPr lang="tr-TR" sz="2400" dirty="0" smtClean="0"/>
              <a:t>SINAV SÜRESİ 120 SORU İÇİN 135 DAKİKADIR.</a:t>
            </a:r>
          </a:p>
          <a:p>
            <a:endParaRPr lang="tr-TR" sz="2400" dirty="0" smtClean="0"/>
          </a:p>
        </p:txBody>
      </p:sp>
    </p:spTree>
    <p:extLst>
      <p:ext uri="{BB962C8B-B14F-4D97-AF65-F5344CB8AC3E}">
        <p14:creationId xmlns:p14="http://schemas.microsoft.com/office/powerpoint/2010/main" val="10342628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16632"/>
            <a:ext cx="8229600" cy="720080"/>
          </a:xfrm>
        </p:spPr>
        <p:txBody>
          <a:bodyPr>
            <a:normAutofit fontScale="90000"/>
          </a:bodyPr>
          <a:lstStyle/>
          <a:p>
            <a:r>
              <a:rPr lang="tr-TR" dirty="0" smtClean="0"/>
              <a:t>TYT SORU DAĞILIMLARI</a:t>
            </a:r>
            <a:endParaRPr lang="tr-TR" dirty="0"/>
          </a:p>
        </p:txBody>
      </p:sp>
      <p:sp>
        <p:nvSpPr>
          <p:cNvPr id="3" name="İçerik Yer Tutucusu 2"/>
          <p:cNvSpPr>
            <a:spLocks noGrp="1"/>
          </p:cNvSpPr>
          <p:nvPr>
            <p:ph idx="1"/>
          </p:nvPr>
        </p:nvSpPr>
        <p:spPr>
          <a:xfrm>
            <a:off x="457200" y="1600201"/>
            <a:ext cx="7283152" cy="3989040"/>
          </a:xfrm>
        </p:spPr>
        <p:txBody>
          <a:bodyPr/>
          <a:lstStyle/>
          <a:p>
            <a:endParaRPr lang="tr-TR" dirty="0"/>
          </a:p>
        </p:txBody>
      </p:sp>
      <p:pic>
        <p:nvPicPr>
          <p:cNvPr id="5122" name="Picture 2" descr="C:\Users\Senay\Desktop\2018 üniversiteye giriş sunumları\2018 ty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5" y="713268"/>
            <a:ext cx="7776864" cy="59874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62331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ADAYLARA TAVSİYEMİZ</a:t>
            </a:r>
            <a:endParaRPr lang="tr-TR" dirty="0">
              <a:solidFill>
                <a:srgbClr val="FF0000"/>
              </a:solidFill>
            </a:endParaRPr>
          </a:p>
        </p:txBody>
      </p:sp>
      <p:sp>
        <p:nvSpPr>
          <p:cNvPr id="3" name="İçerik Yer Tutucusu 2"/>
          <p:cNvSpPr>
            <a:spLocks noGrp="1"/>
          </p:cNvSpPr>
          <p:nvPr>
            <p:ph idx="1"/>
          </p:nvPr>
        </p:nvSpPr>
        <p:spPr>
          <a:xfrm>
            <a:off x="457200" y="1600200"/>
            <a:ext cx="8229600" cy="4925144"/>
          </a:xfrm>
        </p:spPr>
        <p:txBody>
          <a:bodyPr>
            <a:normAutofit/>
          </a:bodyPr>
          <a:lstStyle/>
          <a:p>
            <a:r>
              <a:rPr lang="tr-TR" sz="3000" dirty="0" smtClean="0"/>
              <a:t>TYT sınavında adayların daha iyi hazırlanabilmesi için kaliteli ve edebi değeri olan kitapları okuması,</a:t>
            </a:r>
          </a:p>
          <a:p>
            <a:r>
              <a:rPr lang="tr-TR" sz="3000" dirty="0" smtClean="0"/>
              <a:t>Matematik içinde analitik düşünme, problem çözme, soyut düşünebilme gibi yeteneklerini geliştirecek egzersizler yapmaları yerinde olur.</a:t>
            </a:r>
          </a:p>
          <a:p>
            <a:pPr marL="0" indent="0">
              <a:buNone/>
            </a:pPr>
            <a:endParaRPr lang="tr-TR" sz="2400" dirty="0" smtClean="0">
              <a:solidFill>
                <a:srgbClr val="C00000"/>
              </a:solidFill>
            </a:endParaRPr>
          </a:p>
          <a:p>
            <a:pPr marL="0" indent="0">
              <a:buNone/>
            </a:pPr>
            <a:r>
              <a:rPr lang="tr-TR" sz="2400" dirty="0" smtClean="0">
                <a:solidFill>
                  <a:srgbClr val="C00000"/>
                </a:solidFill>
              </a:rPr>
              <a:t> (YÖK’ün adaylardan beklentisi, TYT sınavında adayların ders konularını bilmesinden çok bu alanlarda ki yeteneklerini geliştirmesidir)</a:t>
            </a:r>
          </a:p>
        </p:txBody>
      </p:sp>
    </p:spTree>
    <p:extLst>
      <p:ext uri="{BB962C8B-B14F-4D97-AF65-F5344CB8AC3E}">
        <p14:creationId xmlns:p14="http://schemas.microsoft.com/office/powerpoint/2010/main" val="24734855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619672" y="1052736"/>
            <a:ext cx="6264696" cy="364902"/>
          </a:xfrm>
        </p:spPr>
        <p:txBody>
          <a:bodyPr>
            <a:normAutofit fontScale="90000"/>
          </a:bodyPr>
          <a:lstStyle/>
          <a:p>
            <a:endParaRPr lang="tr-TR" dirty="0"/>
          </a:p>
        </p:txBody>
      </p:sp>
      <p:sp>
        <p:nvSpPr>
          <p:cNvPr id="3" name="İçerik Yer Tutucusu 2"/>
          <p:cNvSpPr>
            <a:spLocks noGrp="1"/>
          </p:cNvSpPr>
          <p:nvPr>
            <p:ph idx="1"/>
          </p:nvPr>
        </p:nvSpPr>
        <p:spPr/>
        <p:txBody>
          <a:bodyPr/>
          <a:lstStyle/>
          <a:p>
            <a:endParaRPr lang="tr-TR"/>
          </a:p>
        </p:txBody>
      </p:sp>
      <p:pic>
        <p:nvPicPr>
          <p:cNvPr id="6146" name="Picture 2" descr="C:\Users\Senay\Desktop\2018 üniversiteye giriş sunumları\TYT PUUAN HESAPLAMA MANTI.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476672"/>
            <a:ext cx="9036496" cy="5760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73697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b="1" dirty="0">
                <a:solidFill>
                  <a:srgbClr val="C00000"/>
                </a:solidFill>
              </a:rPr>
              <a:t>ŞU ANKİ BİLGİLERE GÖRE</a:t>
            </a:r>
            <a:endParaRPr lang="tr-TR" dirty="0"/>
          </a:p>
        </p:txBody>
      </p:sp>
      <p:sp>
        <p:nvSpPr>
          <p:cNvPr id="3" name="İçerik Yer Tutucusu 2"/>
          <p:cNvSpPr>
            <a:spLocks noGrp="1"/>
          </p:cNvSpPr>
          <p:nvPr>
            <p:ph idx="1"/>
          </p:nvPr>
        </p:nvSpPr>
        <p:spPr/>
        <p:txBody>
          <a:bodyPr/>
          <a:lstStyle/>
          <a:p>
            <a:r>
              <a:rPr lang="tr-TR" b="1" dirty="0" smtClean="0">
                <a:solidFill>
                  <a:srgbClr val="C00000"/>
                </a:solidFill>
              </a:rPr>
              <a:t>TEK </a:t>
            </a:r>
            <a:r>
              <a:rPr lang="tr-TR" b="1" dirty="0">
                <a:solidFill>
                  <a:srgbClr val="C00000"/>
                </a:solidFill>
              </a:rPr>
              <a:t>TYT PUANI HESAPLACAKTIR</a:t>
            </a:r>
          </a:p>
          <a:p>
            <a:endParaRPr lang="tr-TR" dirty="0" smtClean="0"/>
          </a:p>
          <a:p>
            <a:r>
              <a:rPr lang="tr-TR" dirty="0" smtClean="0"/>
              <a:t>BUHESAPLAMADA SÖZEL ve SAYISAL SORULARIN HEPSİ AYNI DEĞERDEDİR.</a:t>
            </a:r>
          </a:p>
          <a:p>
            <a:endParaRPr lang="tr-TR" dirty="0" smtClean="0"/>
          </a:p>
          <a:p>
            <a:r>
              <a:rPr lang="tr-TR" sz="3000" dirty="0" smtClean="0"/>
              <a:t>%50 SÖZEL (60 SORU)  + % 50 SAYISAL (60 SORU)</a:t>
            </a:r>
            <a:endParaRPr lang="tr-TR" sz="3000" dirty="0"/>
          </a:p>
        </p:txBody>
      </p:sp>
    </p:spTree>
    <p:extLst>
      <p:ext uri="{BB962C8B-B14F-4D97-AF65-F5344CB8AC3E}">
        <p14:creationId xmlns:p14="http://schemas.microsoft.com/office/powerpoint/2010/main" val="18835989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normAutofit/>
          </a:bodyPr>
          <a:lstStyle/>
          <a:p>
            <a:pPr marL="0" indent="0">
              <a:buNone/>
            </a:pPr>
            <a:endParaRPr lang="tr-TR" sz="2800" dirty="0"/>
          </a:p>
          <a:p>
            <a:r>
              <a:rPr lang="tr-TR" sz="2800" dirty="0" smtClean="0"/>
              <a:t>UYARI: ÜNİVERSİTEYE GİRİŞTE UYGULANAN YENİ SİSTEM HAKKINDA BİLGİLER NETLEŞTİKÇE YA DA DEĞİŞİKLİKLER OLDUKÇA BU SUNUMDA GÜNCELLENECEKTİR. </a:t>
            </a:r>
          </a:p>
          <a:p>
            <a:r>
              <a:rPr lang="tr-TR" sz="2800" dirty="0" smtClean="0">
                <a:solidFill>
                  <a:srgbClr val="FF0000"/>
                </a:solidFill>
              </a:rPr>
              <a:t> LÜTFEN YÖK ve ÖSYM’NİN YENİ SİSTEM HAKKINDA YAPACAĞI DUYURULARI TAKİP EDİNİZ. BU RESMİ KURUMLAR DIŞINDA YAPILAN DUYURULARI DİKKATE ALMAYINIZ LÜTFEN.</a:t>
            </a:r>
            <a:endParaRPr lang="tr-TR" sz="2800" dirty="0">
              <a:solidFill>
                <a:srgbClr val="FF0000"/>
              </a:solidFill>
            </a:endParaRPr>
          </a:p>
        </p:txBody>
      </p:sp>
      <p:sp>
        <p:nvSpPr>
          <p:cNvPr id="4" name="Başlık 3"/>
          <p:cNvSpPr>
            <a:spLocks noGrp="1"/>
          </p:cNvSpPr>
          <p:nvPr>
            <p:ph type="title"/>
          </p:nvPr>
        </p:nvSpPr>
        <p:spPr/>
        <p:txBody>
          <a:bodyPr/>
          <a:lstStyle/>
          <a:p>
            <a:endParaRPr lang="tr-TR"/>
          </a:p>
        </p:txBody>
      </p:sp>
    </p:spTree>
    <p:extLst>
      <p:ext uri="{BB962C8B-B14F-4D97-AF65-F5344CB8AC3E}">
        <p14:creationId xmlns:p14="http://schemas.microsoft.com/office/powerpoint/2010/main" val="40498263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t>TYT SONUÇLARI NERELERDE KULLANILICAK</a:t>
            </a:r>
            <a:endParaRPr lang="tr-TR" sz="3200" dirty="0"/>
          </a:p>
        </p:txBody>
      </p:sp>
      <p:sp>
        <p:nvSpPr>
          <p:cNvPr id="3" name="İçerik Yer Tutucusu 2"/>
          <p:cNvSpPr>
            <a:spLocks noGrp="1"/>
          </p:cNvSpPr>
          <p:nvPr>
            <p:ph idx="1"/>
          </p:nvPr>
        </p:nvSpPr>
        <p:spPr>
          <a:xfrm>
            <a:off x="251520" y="1628800"/>
            <a:ext cx="8784976" cy="4968552"/>
          </a:xfrm>
        </p:spPr>
        <p:txBody>
          <a:bodyPr>
            <a:normAutofit/>
          </a:bodyPr>
          <a:lstStyle/>
          <a:p>
            <a:pPr marL="0" indent="0">
              <a:buNone/>
            </a:pPr>
            <a:r>
              <a:rPr lang="tr-TR" sz="2400" b="1" dirty="0" smtClean="0">
                <a:solidFill>
                  <a:srgbClr val="C00000"/>
                </a:solidFill>
              </a:rPr>
              <a:t>TYT’DE </a:t>
            </a:r>
            <a:r>
              <a:rPr lang="tr-TR" sz="2400" b="1" dirty="0">
                <a:solidFill>
                  <a:srgbClr val="C00000"/>
                </a:solidFill>
              </a:rPr>
              <a:t>150 HAM PUANIN ÜSTÜ: </a:t>
            </a:r>
          </a:p>
          <a:p>
            <a:pPr marL="0" indent="0">
              <a:buNone/>
            </a:pPr>
            <a:endParaRPr lang="tr-TR" sz="2400" b="1" dirty="0" smtClean="0">
              <a:solidFill>
                <a:srgbClr val="C00000"/>
              </a:solidFill>
            </a:endParaRPr>
          </a:p>
          <a:p>
            <a:pPr marL="0" indent="0">
              <a:buNone/>
            </a:pPr>
            <a:r>
              <a:rPr lang="tr-TR" sz="2600" dirty="0"/>
              <a:t> </a:t>
            </a:r>
            <a:r>
              <a:rPr lang="tr-TR" sz="2600" dirty="0" smtClean="0"/>
              <a:t>   * Önlisans programların (Örgün Açıköğretim)  tercihinde,</a:t>
            </a:r>
          </a:p>
          <a:p>
            <a:pPr marL="0" indent="0">
              <a:buNone/>
            </a:pPr>
            <a:endParaRPr lang="tr-TR" sz="2600" dirty="0" smtClean="0"/>
          </a:p>
          <a:p>
            <a:pPr marL="0" indent="0">
              <a:buNone/>
            </a:pPr>
            <a:r>
              <a:rPr lang="tr-TR" sz="2600" dirty="0"/>
              <a:t> </a:t>
            </a:r>
            <a:r>
              <a:rPr lang="tr-TR" sz="2600" dirty="0" smtClean="0"/>
              <a:t>  * Özel yetenek sınavlarına ön başvuruda, </a:t>
            </a:r>
          </a:p>
          <a:p>
            <a:pPr marL="0" indent="0">
              <a:buNone/>
            </a:pPr>
            <a:endParaRPr lang="tr-TR" sz="2600" dirty="0" smtClean="0"/>
          </a:p>
          <a:p>
            <a:pPr marL="0" indent="0">
              <a:buNone/>
            </a:pPr>
            <a:r>
              <a:rPr lang="tr-TR" sz="2600" dirty="0"/>
              <a:t> </a:t>
            </a:r>
            <a:r>
              <a:rPr lang="tr-TR" sz="2600" dirty="0" smtClean="0"/>
              <a:t>  * İkinci aşama Yükseköğretim Sınavlarında puan hesaplanma  hakkı verir. </a:t>
            </a:r>
          </a:p>
          <a:p>
            <a:pPr marL="0" indent="0">
              <a:buNone/>
            </a:pPr>
            <a:endParaRPr lang="tr-TR" sz="2400" dirty="0"/>
          </a:p>
          <a:p>
            <a:pPr marL="0" indent="0">
              <a:buNone/>
            </a:pPr>
            <a:r>
              <a:rPr lang="tr-TR" sz="1800" b="1" dirty="0" smtClean="0">
                <a:solidFill>
                  <a:srgbClr val="FF0000"/>
                </a:solidFill>
              </a:rPr>
              <a:t>Not: İlk aşamada  180 puan alma şartı 150 puana indirilmiştir. </a:t>
            </a:r>
          </a:p>
          <a:p>
            <a:pPr marL="0" indent="0">
              <a:buNone/>
            </a:pPr>
            <a:r>
              <a:rPr lang="tr-TR" sz="2400" dirty="0"/>
              <a:t> </a:t>
            </a:r>
            <a:r>
              <a:rPr lang="tr-TR" sz="2400" dirty="0" smtClean="0"/>
              <a:t>  </a:t>
            </a:r>
          </a:p>
        </p:txBody>
      </p:sp>
    </p:spTree>
    <p:extLst>
      <p:ext uri="{BB962C8B-B14F-4D97-AF65-F5344CB8AC3E}">
        <p14:creationId xmlns:p14="http://schemas.microsoft.com/office/powerpoint/2010/main" val="2380586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200" dirty="0" smtClean="0">
                <a:solidFill>
                  <a:srgbClr val="FF0000"/>
                </a:solidFill>
              </a:rPr>
              <a:t>TYT PUANI İLE ASKER ve POLİS MESLEK YÜKSEKOKULU ÖN BAŞVURULARI</a:t>
            </a:r>
            <a:endParaRPr lang="tr-TR" sz="3200" dirty="0">
              <a:solidFill>
                <a:srgbClr val="FF0000"/>
              </a:solidFill>
            </a:endParaRPr>
          </a:p>
        </p:txBody>
      </p:sp>
      <p:sp>
        <p:nvSpPr>
          <p:cNvPr id="3" name="İçerik Yer Tutucusu 2"/>
          <p:cNvSpPr>
            <a:spLocks noGrp="1"/>
          </p:cNvSpPr>
          <p:nvPr>
            <p:ph idx="1"/>
          </p:nvPr>
        </p:nvSpPr>
        <p:spPr>
          <a:xfrm>
            <a:off x="395536" y="1772816"/>
            <a:ext cx="8229600" cy="4525963"/>
          </a:xfrm>
        </p:spPr>
        <p:txBody>
          <a:bodyPr>
            <a:normAutofit/>
          </a:bodyPr>
          <a:lstStyle/>
          <a:p>
            <a:pPr>
              <a:buFont typeface="Arial" charset="0"/>
              <a:buChar char="•"/>
            </a:pPr>
            <a:r>
              <a:rPr lang="tr-TR" sz="2600" dirty="0" smtClean="0"/>
              <a:t>Astsubay </a:t>
            </a:r>
            <a:r>
              <a:rPr lang="tr-TR" sz="2600" dirty="0"/>
              <a:t>Meslek </a:t>
            </a:r>
            <a:r>
              <a:rPr lang="tr-TR" sz="2600" dirty="0" smtClean="0"/>
              <a:t>Yüksekokulu ön  başvurusunda kullanılacaktır. Ön başvuru için kaç ham puan gerektiği başvuru sürecinde açıklanacaktır. </a:t>
            </a:r>
          </a:p>
          <a:p>
            <a:pPr>
              <a:buFont typeface="Arial" charset="0"/>
              <a:buChar char="•"/>
            </a:pPr>
            <a:endParaRPr lang="tr-TR" sz="2400" dirty="0"/>
          </a:p>
          <a:p>
            <a:r>
              <a:rPr lang="tr-TR" sz="2600" dirty="0"/>
              <a:t> </a:t>
            </a:r>
            <a:r>
              <a:rPr lang="tr-TR" sz="2600" dirty="0" smtClean="0"/>
              <a:t>Polis </a:t>
            </a:r>
            <a:r>
              <a:rPr lang="tr-TR" sz="2600" dirty="0"/>
              <a:t>Meslek </a:t>
            </a:r>
            <a:r>
              <a:rPr lang="tr-TR" sz="2600" dirty="0" smtClean="0"/>
              <a:t>Yüksekokulu ön </a:t>
            </a:r>
            <a:r>
              <a:rPr lang="tr-TR" sz="2600" dirty="0"/>
              <a:t>başvurusunda </a:t>
            </a:r>
            <a:r>
              <a:rPr lang="tr-TR" sz="2600" dirty="0" smtClean="0"/>
              <a:t>kullanılacaktır. Bu okulun başvurusunda muhtemelen </a:t>
            </a:r>
            <a:r>
              <a:rPr lang="tr-TR" sz="2600" dirty="0"/>
              <a:t>250-280 </a:t>
            </a:r>
            <a:r>
              <a:rPr lang="tr-TR" sz="2600" dirty="0" smtClean="0"/>
              <a:t>aralığında bir ham puan istenecektir. </a:t>
            </a:r>
            <a:endParaRPr lang="tr-TR" sz="2600" dirty="0"/>
          </a:p>
          <a:p>
            <a:endParaRPr lang="tr-TR" sz="2400" dirty="0"/>
          </a:p>
        </p:txBody>
      </p:sp>
    </p:spTree>
    <p:extLst>
      <p:ext uri="{BB962C8B-B14F-4D97-AF65-F5344CB8AC3E}">
        <p14:creationId xmlns:p14="http://schemas.microsoft.com/office/powerpoint/2010/main" val="34566437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C00000"/>
                </a:solidFill>
              </a:rPr>
              <a:t>TYT 200 BARAJI</a:t>
            </a:r>
            <a:endParaRPr lang="tr-TR" dirty="0">
              <a:solidFill>
                <a:srgbClr val="C00000"/>
              </a:solidFill>
            </a:endParaRPr>
          </a:p>
        </p:txBody>
      </p:sp>
      <p:sp>
        <p:nvSpPr>
          <p:cNvPr id="3" name="İçerik Yer Tutucusu 2"/>
          <p:cNvSpPr>
            <a:spLocks noGrp="1"/>
          </p:cNvSpPr>
          <p:nvPr>
            <p:ph idx="1"/>
          </p:nvPr>
        </p:nvSpPr>
        <p:spPr>
          <a:xfrm>
            <a:off x="457200" y="1268760"/>
            <a:ext cx="5842992" cy="4857403"/>
          </a:xfrm>
        </p:spPr>
        <p:txBody>
          <a:bodyPr>
            <a:normAutofit fontScale="85000" lnSpcReduction="20000"/>
          </a:bodyPr>
          <a:lstStyle/>
          <a:p>
            <a:r>
              <a:rPr lang="tr-TR" dirty="0" err="1" smtClean="0"/>
              <a:t>TYT’de</a:t>
            </a:r>
            <a:r>
              <a:rPr lang="tr-TR" dirty="0" smtClean="0"/>
              <a:t> 200 ve üzeri puan alan adaylar; bu puanlarını bir sonraki sene de kullanabilecekler. </a:t>
            </a:r>
            <a:endParaRPr lang="tr-TR" dirty="0"/>
          </a:p>
          <a:p>
            <a:r>
              <a:rPr lang="tr-TR" dirty="0" smtClean="0"/>
              <a:t>İsterlerse bir sonraki sene de sınava girip yüksek olan puanlarını kullanabilecekler!</a:t>
            </a:r>
          </a:p>
          <a:p>
            <a:r>
              <a:rPr lang="tr-TR" dirty="0">
                <a:solidFill>
                  <a:srgbClr val="C00000"/>
                </a:solidFill>
              </a:rPr>
              <a:t>TYT puanında elde edilen 200 ve üzeri puanın ikinci yılda da kullanılabilmesi için adayların, sınava girenler içindeki başarı sırası, referans olarak, aldıkları puanı takip eden yıldaki bu başarı sıralamasının karşılığına gelen puana </a:t>
            </a:r>
            <a:r>
              <a:rPr lang="tr-TR" dirty="0" smtClean="0">
                <a:solidFill>
                  <a:srgbClr val="C00000"/>
                </a:solidFill>
              </a:rPr>
              <a:t>dönüştürülecek!</a:t>
            </a:r>
            <a:endParaRPr lang="tr-TR" dirty="0">
              <a:solidFill>
                <a:srgbClr val="C00000"/>
              </a:solidFill>
            </a:endParaRPr>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4208" y="2636912"/>
            <a:ext cx="2512819" cy="15076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325303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t>ÖNEMLİ</a:t>
            </a:r>
            <a:r>
              <a:rPr lang="tr-TR" sz="3200" dirty="0" smtClean="0"/>
              <a:t> </a:t>
            </a:r>
            <a:r>
              <a:rPr lang="tr-TR" sz="3200" b="1" dirty="0" smtClean="0"/>
              <a:t>DEĞİŞİKLİK</a:t>
            </a:r>
            <a:r>
              <a:rPr lang="tr-TR" dirty="0" smtClean="0"/>
              <a:t>: </a:t>
            </a:r>
            <a:endParaRPr lang="tr-TR" dirty="0"/>
          </a:p>
        </p:txBody>
      </p:sp>
      <p:sp>
        <p:nvSpPr>
          <p:cNvPr id="3" name="İçerik Yer Tutucusu 2"/>
          <p:cNvSpPr>
            <a:spLocks noGrp="1"/>
          </p:cNvSpPr>
          <p:nvPr>
            <p:ph idx="1"/>
          </p:nvPr>
        </p:nvSpPr>
        <p:spPr>
          <a:xfrm>
            <a:off x="457200" y="1772816"/>
            <a:ext cx="8229600" cy="4353347"/>
          </a:xfrm>
        </p:spPr>
        <p:txBody>
          <a:bodyPr>
            <a:normAutofit/>
          </a:bodyPr>
          <a:lstStyle/>
          <a:p>
            <a:r>
              <a:rPr lang="tr-TR" sz="2400" b="1" dirty="0" smtClean="0">
                <a:solidFill>
                  <a:srgbClr val="C00000"/>
                </a:solidFill>
              </a:rPr>
              <a:t>TYT (İLK AŞAMA) PUANI İLE 4 YILLIK YÜKSEKOKULLARA YANİ LİSANS PROGRAMLARINA ÖĞRENCİ ALIMI YAPILMAYACAKTIR.</a:t>
            </a:r>
          </a:p>
          <a:p>
            <a:endParaRPr lang="tr-TR" sz="2400" b="1" dirty="0" smtClean="0">
              <a:solidFill>
                <a:srgbClr val="C00000"/>
              </a:solidFill>
            </a:endParaRPr>
          </a:p>
          <a:p>
            <a:r>
              <a:rPr lang="tr-TR" sz="2400" b="1" dirty="0" smtClean="0">
                <a:solidFill>
                  <a:srgbClr val="C00000"/>
                </a:solidFill>
              </a:rPr>
              <a:t>YÜKSEKOKUL (4 YILLIK)  KAZANMA HEDEFİ OLAN ADAYLARIN İKİNCİ AŞAMA YKS’YE GİRMELERİ VE BU YÜKSEKOKULLAR İÇİN GEREKLİ OLAN PUANLARI ALMALARI GEREKMEKTEDİR.</a:t>
            </a:r>
            <a:endParaRPr lang="tr-TR" sz="2400" b="1" dirty="0">
              <a:solidFill>
                <a:srgbClr val="C00000"/>
              </a:solidFill>
            </a:endParaRPr>
          </a:p>
        </p:txBody>
      </p:sp>
    </p:spTree>
    <p:extLst>
      <p:ext uri="{BB962C8B-B14F-4D97-AF65-F5344CB8AC3E}">
        <p14:creationId xmlns:p14="http://schemas.microsoft.com/office/powerpoint/2010/main" val="20156905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TYT PUANIMLA HANGİ ÖNLİSANS BÖLÜMLERE GİDERİM?</a:t>
            </a:r>
            <a:endParaRPr lang="tr-TR" dirty="0">
              <a:solidFill>
                <a:srgbClr val="FF0000"/>
              </a:solidFill>
            </a:endParaRPr>
          </a:p>
        </p:txBody>
      </p:sp>
      <p:sp>
        <p:nvSpPr>
          <p:cNvPr id="3" name="İçerik Yer Tutucusu 2"/>
          <p:cNvSpPr>
            <a:spLocks noGrp="1"/>
          </p:cNvSpPr>
          <p:nvPr>
            <p:ph idx="1"/>
          </p:nvPr>
        </p:nvSpPr>
        <p:spPr/>
        <p:txBody>
          <a:bodyPr>
            <a:normAutofit/>
          </a:bodyPr>
          <a:lstStyle/>
          <a:p>
            <a:pPr marL="0" indent="0">
              <a:buNone/>
            </a:pPr>
            <a:endParaRPr lang="tr-TR" sz="4800" dirty="0" smtClean="0"/>
          </a:p>
          <a:p>
            <a:pPr marL="0" indent="0">
              <a:buNone/>
            </a:pPr>
            <a:endParaRPr lang="tr-TR" sz="4800" dirty="0"/>
          </a:p>
          <a:p>
            <a:pPr marL="0" indent="0" algn="ctr">
              <a:buNone/>
            </a:pPr>
            <a:r>
              <a:rPr lang="tr-TR" sz="4800" dirty="0" smtClean="0"/>
              <a:t>HEPSİ </a:t>
            </a:r>
            <a:r>
              <a:rPr lang="tr-TR" sz="4800" dirty="0" smtClean="0">
                <a:sym typeface="Wingdings" panose="05000000000000000000" pitchFamily="2" charset="2"/>
              </a:rPr>
              <a:t></a:t>
            </a:r>
            <a:endParaRPr lang="tr-TR" sz="4800" dirty="0"/>
          </a:p>
        </p:txBody>
      </p:sp>
    </p:spTree>
    <p:extLst>
      <p:ext uri="{BB962C8B-B14F-4D97-AF65-F5344CB8AC3E}">
        <p14:creationId xmlns:p14="http://schemas.microsoft.com/office/powerpoint/2010/main" val="77939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dirty="0" smtClean="0">
                <a:solidFill>
                  <a:srgbClr val="FF0000"/>
                </a:solidFill>
              </a:rPr>
              <a:t>İKİNCİ AŞAMA YKS’YE GİRİŞ</a:t>
            </a:r>
            <a:endParaRPr lang="tr-TR" sz="3200" dirty="0">
              <a:solidFill>
                <a:srgbClr val="FF0000"/>
              </a:solidFill>
            </a:endParaRPr>
          </a:p>
        </p:txBody>
      </p:sp>
      <p:sp>
        <p:nvSpPr>
          <p:cNvPr id="3" name="İçerik Yer Tutucusu 2"/>
          <p:cNvSpPr>
            <a:spLocks noGrp="1"/>
          </p:cNvSpPr>
          <p:nvPr>
            <p:ph idx="1"/>
          </p:nvPr>
        </p:nvSpPr>
        <p:spPr>
          <a:xfrm>
            <a:off x="457200" y="1268760"/>
            <a:ext cx="8363272" cy="4857403"/>
          </a:xfrm>
        </p:spPr>
        <p:txBody>
          <a:bodyPr>
            <a:normAutofit/>
          </a:bodyPr>
          <a:lstStyle/>
          <a:p>
            <a:pPr marL="0" indent="0" algn="ctr">
              <a:lnSpc>
                <a:spcPct val="150000"/>
              </a:lnSpc>
              <a:buNone/>
            </a:pPr>
            <a:r>
              <a:rPr lang="tr-TR" sz="1800" dirty="0" smtClean="0"/>
              <a:t>    </a:t>
            </a:r>
            <a:r>
              <a:rPr lang="tr-TR" sz="2400" b="1" dirty="0" smtClean="0"/>
              <a:t>24 HAZİRAN PAZAR SABAH  UYGULANACAKTIR</a:t>
            </a:r>
          </a:p>
          <a:p>
            <a:pPr marL="0" indent="0">
              <a:lnSpc>
                <a:spcPct val="150000"/>
              </a:lnSpc>
              <a:buNone/>
            </a:pPr>
            <a:endParaRPr lang="tr-TR" sz="1800" dirty="0" smtClean="0"/>
          </a:p>
          <a:p>
            <a:pPr>
              <a:lnSpc>
                <a:spcPct val="150000"/>
              </a:lnSpc>
            </a:pPr>
            <a:r>
              <a:rPr lang="tr-TR" sz="2400" dirty="0" smtClean="0"/>
              <a:t>ADAY TYT PUANINI BİLMEDEN YKS’YE GİRECEKTİR. </a:t>
            </a:r>
            <a:r>
              <a:rPr lang="tr-TR" sz="2400" b="1" dirty="0" smtClean="0">
                <a:solidFill>
                  <a:srgbClr val="FF0000"/>
                </a:solidFill>
              </a:rPr>
              <a:t>(Not: Aday TYT’den 150 puanı geçememiş ise YKS’ye girmiş olsa bile YKS puanı hesaplanmayacaktır.) </a:t>
            </a:r>
          </a:p>
          <a:p>
            <a:pPr>
              <a:lnSpc>
                <a:spcPct val="150000"/>
              </a:lnSpc>
            </a:pPr>
            <a:endParaRPr lang="tr-TR" sz="2400" b="1" dirty="0" smtClean="0">
              <a:solidFill>
                <a:srgbClr val="FF0000"/>
              </a:solidFill>
            </a:endParaRPr>
          </a:p>
          <a:p>
            <a:pPr>
              <a:lnSpc>
                <a:spcPct val="150000"/>
              </a:lnSpc>
            </a:pPr>
            <a:r>
              <a:rPr lang="tr-TR" sz="2400" b="1" dirty="0" smtClean="0">
                <a:solidFill>
                  <a:srgbClr val="002060"/>
                </a:solidFill>
              </a:rPr>
              <a:t>DİL SINAVI 24 HAZİRAN PAZAR ÖĞLEDEN SONRA UYGULANACAKTIR</a:t>
            </a:r>
          </a:p>
          <a:p>
            <a:pPr>
              <a:lnSpc>
                <a:spcPct val="150000"/>
              </a:lnSpc>
            </a:pPr>
            <a:endParaRPr lang="tr-TR" sz="1800" dirty="0"/>
          </a:p>
        </p:txBody>
      </p:sp>
    </p:spTree>
    <p:extLst>
      <p:ext uri="{BB962C8B-B14F-4D97-AF65-F5344CB8AC3E}">
        <p14:creationId xmlns:p14="http://schemas.microsoft.com/office/powerpoint/2010/main" val="26131203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2800" dirty="0" smtClean="0">
                <a:solidFill>
                  <a:srgbClr val="FF0000"/>
                </a:solidFill>
              </a:rPr>
              <a:t>YKS ANLATIMI (YÜKSEKÖĞRETİM KURUMLARI SINAVI</a:t>
            </a:r>
            <a:r>
              <a:rPr lang="tr-TR" sz="3200" dirty="0" smtClean="0">
                <a:solidFill>
                  <a:srgbClr val="FF0000"/>
                </a:solidFill>
              </a:rPr>
              <a:t>)</a:t>
            </a:r>
            <a:endParaRPr lang="tr-TR" sz="3200" dirty="0">
              <a:solidFill>
                <a:srgbClr val="FF0000"/>
              </a:solidFill>
            </a:endParaRPr>
          </a:p>
        </p:txBody>
      </p:sp>
      <p:sp>
        <p:nvSpPr>
          <p:cNvPr id="3" name="İçerik Yer Tutucusu 2"/>
          <p:cNvSpPr>
            <a:spLocks noGrp="1"/>
          </p:cNvSpPr>
          <p:nvPr>
            <p:ph idx="1"/>
          </p:nvPr>
        </p:nvSpPr>
        <p:spPr>
          <a:xfrm>
            <a:off x="179512" y="1988840"/>
            <a:ext cx="8712968" cy="4536504"/>
          </a:xfrm>
        </p:spPr>
        <p:txBody>
          <a:bodyPr>
            <a:normAutofit/>
          </a:bodyPr>
          <a:lstStyle/>
          <a:p>
            <a:r>
              <a:rPr lang="tr-TR" sz="2400" dirty="0" smtClean="0"/>
              <a:t>YKS başvurusu 2018 mart ayında ÖSYS (TYT ile beraber) başvurusunda alınacaktır. </a:t>
            </a:r>
          </a:p>
          <a:p>
            <a:r>
              <a:rPr lang="tr-TR" sz="2400" dirty="0" smtClean="0"/>
              <a:t>TYT’de </a:t>
            </a:r>
            <a:r>
              <a:rPr lang="tr-TR" dirty="0" smtClean="0"/>
              <a:t>150</a:t>
            </a:r>
            <a:r>
              <a:rPr lang="tr-TR" sz="2400" dirty="0" smtClean="0"/>
              <a:t> ve üstü ham puan alan adaylar 2. aşama sınavında (YKS) puan hesaplama hakkına sahip olacaklardır. </a:t>
            </a:r>
          </a:p>
          <a:p>
            <a:r>
              <a:rPr lang="tr-TR" sz="2400" dirty="0" smtClean="0"/>
              <a:t>TYT’de 150 puanı geçmiş ve YKS netleri ile aday YKS puan türlerinin her hangi birinde 180 ham puanı geçerse YKS barajını geçmiş olacaktır ve bu adayların yerleştirme puanları hesaplanacaktır.</a:t>
            </a:r>
          </a:p>
          <a:p>
            <a:r>
              <a:rPr lang="tr-TR" sz="2400" dirty="0" smtClean="0"/>
              <a:t>Aday </a:t>
            </a:r>
            <a:r>
              <a:rPr lang="tr-TR" sz="3600" dirty="0" smtClean="0"/>
              <a:t>180</a:t>
            </a:r>
            <a:r>
              <a:rPr lang="tr-TR" sz="2400" dirty="0" smtClean="0"/>
              <a:t> puanı geçtiği YKS puanından tercih yapabilir. </a:t>
            </a:r>
            <a:endParaRPr lang="tr-TR" sz="2400" dirty="0"/>
          </a:p>
        </p:txBody>
      </p:sp>
    </p:spTree>
    <p:extLst>
      <p:ext uri="{BB962C8B-B14F-4D97-AF65-F5344CB8AC3E}">
        <p14:creationId xmlns:p14="http://schemas.microsoft.com/office/powerpoint/2010/main" val="31163472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251520" y="260648"/>
            <a:ext cx="8712968" cy="1228998"/>
          </a:xfrm>
        </p:spPr>
        <p:txBody>
          <a:bodyPr>
            <a:normAutofit/>
          </a:bodyPr>
          <a:lstStyle/>
          <a:p>
            <a:r>
              <a:rPr lang="tr-TR" sz="2800" dirty="0" smtClean="0"/>
              <a:t>YKS DERS KAPSAMLARI ve SORU SAYILARI </a:t>
            </a:r>
            <a:endParaRPr lang="tr-TR" sz="2800" dirty="0"/>
          </a:p>
        </p:txBody>
      </p:sp>
      <p:pic>
        <p:nvPicPr>
          <p:cNvPr id="2050" name="Picture 2" descr="C:\Users\Senay\Desktop\örnek çalışma\fotolar\EDEBİTAY SOSYAL 1.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0389" y="1700808"/>
            <a:ext cx="9155738" cy="4320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9664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620688"/>
            <a:ext cx="8229600" cy="1143000"/>
          </a:xfrm>
        </p:spPr>
        <p:txBody>
          <a:bodyPr>
            <a:normAutofit/>
          </a:bodyPr>
          <a:lstStyle/>
          <a:p>
            <a:r>
              <a:rPr lang="tr-TR" sz="3200" dirty="0" smtClean="0"/>
              <a:t>Tarih-1 ve Coğrafya-1 Kapsamı</a:t>
            </a:r>
            <a:endParaRPr lang="tr-TR" sz="3200" dirty="0"/>
          </a:p>
        </p:txBody>
      </p:sp>
      <p:sp>
        <p:nvSpPr>
          <p:cNvPr id="3" name="İçerik Yer Tutucusu 2"/>
          <p:cNvSpPr>
            <a:spLocks noGrp="1"/>
          </p:cNvSpPr>
          <p:nvPr>
            <p:ph idx="1"/>
          </p:nvPr>
        </p:nvSpPr>
        <p:spPr>
          <a:xfrm>
            <a:off x="457200" y="2348880"/>
            <a:ext cx="8229600" cy="3777283"/>
          </a:xfrm>
        </p:spPr>
        <p:txBody>
          <a:bodyPr>
            <a:normAutofit/>
          </a:bodyPr>
          <a:lstStyle/>
          <a:p>
            <a:r>
              <a:rPr lang="tr-TR" sz="2800" b="1" dirty="0" smtClean="0">
                <a:solidFill>
                  <a:srgbClr val="C00000"/>
                </a:solidFill>
              </a:rPr>
              <a:t>Coğrafya-1:  coğrafya öğretim programında belirtilen </a:t>
            </a:r>
            <a:r>
              <a:rPr lang="tr-TR" sz="2800" b="1" dirty="0">
                <a:solidFill>
                  <a:srgbClr val="C00000"/>
                </a:solidFill>
              </a:rPr>
              <a:t>9. ve 10. sınıf </a:t>
            </a:r>
            <a:r>
              <a:rPr lang="tr-TR" sz="2800" b="1" dirty="0" smtClean="0">
                <a:solidFill>
                  <a:srgbClr val="C00000"/>
                </a:solidFill>
              </a:rPr>
              <a:t>kazanımlarından oluşmaktadır</a:t>
            </a:r>
          </a:p>
          <a:p>
            <a:endParaRPr lang="tr-TR" sz="2800" b="1" dirty="0" smtClean="0">
              <a:solidFill>
                <a:srgbClr val="C00000"/>
              </a:solidFill>
            </a:endParaRPr>
          </a:p>
          <a:p>
            <a:r>
              <a:rPr lang="tr-TR" sz="2800" b="1" dirty="0" smtClean="0">
                <a:solidFill>
                  <a:srgbClr val="C00000"/>
                </a:solidFill>
              </a:rPr>
              <a:t>Tarih-1: Tarih dersinin 9 ve 10. sınıf tarih ve İnkılap Tarihi kazanımlarından oluşmaktadır. </a:t>
            </a:r>
          </a:p>
          <a:p>
            <a:endParaRPr lang="tr-TR" sz="2400" b="1" dirty="0">
              <a:solidFill>
                <a:srgbClr val="C00000"/>
              </a:solidFill>
            </a:endParaRPr>
          </a:p>
        </p:txBody>
      </p:sp>
    </p:spTree>
    <p:extLst>
      <p:ext uri="{BB962C8B-B14F-4D97-AF65-F5344CB8AC3E}">
        <p14:creationId xmlns:p14="http://schemas.microsoft.com/office/powerpoint/2010/main" val="490855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17400" y="404664"/>
            <a:ext cx="8229600" cy="1143000"/>
          </a:xfrm>
        </p:spPr>
        <p:txBody>
          <a:bodyPr>
            <a:normAutofit/>
          </a:bodyPr>
          <a:lstStyle/>
          <a:p>
            <a:r>
              <a:rPr lang="tr-TR" sz="3200" b="1" dirty="0" smtClean="0">
                <a:solidFill>
                  <a:schemeClr val="tx1">
                    <a:lumMod val="75000"/>
                    <a:lumOff val="25000"/>
                  </a:schemeClr>
                </a:solidFill>
              </a:rPr>
              <a:t>Sosyal Bilimler-2 Sınavı: </a:t>
            </a:r>
            <a:endParaRPr lang="tr-TR" sz="3200" b="1" dirty="0">
              <a:solidFill>
                <a:schemeClr val="tx1">
                  <a:lumMod val="75000"/>
                  <a:lumOff val="25000"/>
                </a:schemeClr>
              </a:solidFill>
            </a:endParaRPr>
          </a:p>
        </p:txBody>
      </p:sp>
      <p:sp>
        <p:nvSpPr>
          <p:cNvPr id="3" name="İçerik Yer Tutucusu 2"/>
          <p:cNvSpPr>
            <a:spLocks noGrp="1"/>
          </p:cNvSpPr>
          <p:nvPr>
            <p:ph idx="1"/>
          </p:nvPr>
        </p:nvSpPr>
        <p:spPr>
          <a:xfrm>
            <a:off x="1403648" y="2996953"/>
            <a:ext cx="5976664" cy="1872208"/>
          </a:xfrm>
        </p:spPr>
        <p:txBody>
          <a:bodyPr/>
          <a:lstStyle/>
          <a:p>
            <a:endParaRPr lang="tr-TR" dirty="0"/>
          </a:p>
        </p:txBody>
      </p:sp>
      <p:pic>
        <p:nvPicPr>
          <p:cNvPr id="3074" name="Picture 2" descr="C:\Users\Senay\Desktop\örnek çalışma\fotolar\SOSYAL.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929" y="1916832"/>
            <a:ext cx="8576543" cy="364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252189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9144000" cy="1714202"/>
          </a:xfrm>
        </p:spPr>
        <p:txBody>
          <a:bodyPr>
            <a:normAutofit fontScale="90000"/>
          </a:bodyPr>
          <a:lstStyle/>
          <a:p>
            <a:r>
              <a:rPr lang="tr-TR" dirty="0" smtClean="0"/>
              <a:t>YÖK EKİM 2017 İTİBARİYLE ÜNİVERSİTEYE GİRİŞİ YENİDEN DÜZENLEMİŞTİR</a:t>
            </a:r>
            <a:endParaRPr lang="tr-TR" dirty="0"/>
          </a:p>
        </p:txBody>
      </p:sp>
      <p:sp>
        <p:nvSpPr>
          <p:cNvPr id="3" name="İçerik Yer Tutucusu 2"/>
          <p:cNvSpPr>
            <a:spLocks noGrp="1"/>
          </p:cNvSpPr>
          <p:nvPr>
            <p:ph idx="1"/>
          </p:nvPr>
        </p:nvSpPr>
        <p:spPr>
          <a:xfrm>
            <a:off x="179512" y="2060848"/>
            <a:ext cx="8784976" cy="4320480"/>
          </a:xfrm>
        </p:spPr>
        <p:txBody>
          <a:bodyPr>
            <a:normAutofit/>
          </a:bodyPr>
          <a:lstStyle/>
          <a:p>
            <a:r>
              <a:rPr lang="tr-TR" sz="2800" dirty="0" smtClean="0"/>
              <a:t>ÜNİVERSİTEYE GİRİŞTE YAPILAN SINAVLARIN UYGULAMASINDA DEĞİŞİKLİKLER OLMUŞTUR. </a:t>
            </a:r>
          </a:p>
          <a:p>
            <a:endParaRPr lang="tr-TR" sz="2800" dirty="0" smtClean="0"/>
          </a:p>
          <a:p>
            <a:r>
              <a:rPr lang="tr-TR" sz="2800" dirty="0" smtClean="0"/>
              <a:t>YGS-LYS UYGULAMADAN KALKMIŞTIR.</a:t>
            </a:r>
          </a:p>
          <a:p>
            <a:endParaRPr lang="tr-TR" sz="2800" dirty="0" smtClean="0"/>
          </a:p>
          <a:p>
            <a:r>
              <a:rPr lang="tr-TR" sz="2800" dirty="0" smtClean="0"/>
              <a:t>2018 HAZİRANINDA YENİ SİSTEM UYGULANACAKTIR. </a:t>
            </a:r>
          </a:p>
          <a:p>
            <a:endParaRPr lang="tr-TR" sz="2800" dirty="0" smtClean="0"/>
          </a:p>
        </p:txBody>
      </p:sp>
    </p:spTree>
    <p:extLst>
      <p:ext uri="{BB962C8B-B14F-4D97-AF65-F5344CB8AC3E}">
        <p14:creationId xmlns:p14="http://schemas.microsoft.com/office/powerpoint/2010/main" val="2770905286"/>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Sosyal Bilimler-2 Ders Kapsamları</a:t>
            </a:r>
            <a:endParaRPr lang="tr-TR" sz="3600" dirty="0"/>
          </a:p>
        </p:txBody>
      </p:sp>
      <p:sp>
        <p:nvSpPr>
          <p:cNvPr id="3" name="İçerik Yer Tutucusu 2"/>
          <p:cNvSpPr>
            <a:spLocks noGrp="1"/>
          </p:cNvSpPr>
          <p:nvPr>
            <p:ph idx="1"/>
          </p:nvPr>
        </p:nvSpPr>
        <p:spPr>
          <a:xfrm>
            <a:off x="457200" y="1772816"/>
            <a:ext cx="8229600" cy="4353347"/>
          </a:xfrm>
        </p:spPr>
        <p:txBody>
          <a:bodyPr>
            <a:normAutofit/>
          </a:bodyPr>
          <a:lstStyle/>
          <a:p>
            <a:r>
              <a:rPr lang="tr-TR" sz="2400" dirty="0" smtClean="0"/>
              <a:t>Felsefe Grubu: Felsefe, Sosyoloji, Psikoloji ve Mantık Derslerinin tüm lise müfredatını kapsamaktadır.</a:t>
            </a:r>
          </a:p>
          <a:p>
            <a:r>
              <a:rPr lang="tr-TR" sz="2400" dirty="0" smtClean="0"/>
              <a:t>Tarih-2 Coğrafya-2 derslerinin konu kapsamı; yukarıda belirtilen bu derslerin ortak konuları dışında kalan diğer tüm lise müfredatını kapsar. </a:t>
            </a:r>
          </a:p>
          <a:p>
            <a:r>
              <a:rPr lang="tr-TR" sz="2400" b="1" dirty="0" smtClean="0">
                <a:solidFill>
                  <a:srgbClr val="C00000"/>
                </a:solidFill>
              </a:rPr>
              <a:t>Din dersinden muaf olan adaylar, ilave felsefe grubu sorularını yanıtlayacaktır.</a:t>
            </a:r>
            <a:endParaRPr lang="tr-TR" sz="2400" b="1" dirty="0">
              <a:solidFill>
                <a:srgbClr val="C00000"/>
              </a:solidFill>
            </a:endParaRPr>
          </a:p>
        </p:txBody>
      </p:sp>
    </p:spTree>
    <p:extLst>
      <p:ext uri="{BB962C8B-B14F-4D97-AF65-F5344CB8AC3E}">
        <p14:creationId xmlns:p14="http://schemas.microsoft.com/office/powerpoint/2010/main" val="343083029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0" y="274638"/>
            <a:ext cx="8686800" cy="2074242"/>
          </a:xfrm>
        </p:spPr>
        <p:txBody>
          <a:bodyPr>
            <a:normAutofit/>
          </a:bodyPr>
          <a:lstStyle/>
          <a:p>
            <a:r>
              <a:rPr lang="tr-TR" sz="3200" b="1" dirty="0" smtClean="0"/>
              <a:t>Fen Bilimleri Sınavı: </a:t>
            </a:r>
            <a:r>
              <a:rPr lang="tr-TR" sz="3200" dirty="0" smtClean="0"/>
              <a:t/>
            </a:r>
            <a:br>
              <a:rPr lang="tr-TR" sz="3200" dirty="0" smtClean="0"/>
            </a:br>
            <a:r>
              <a:rPr lang="tr-TR" sz="3200" dirty="0" smtClean="0"/>
              <a:t>Bu derslerin tüm lise müfredatını kapsar. </a:t>
            </a:r>
            <a:r>
              <a:rPr lang="tr-TR" sz="2800" b="1" dirty="0" smtClean="0">
                <a:solidFill>
                  <a:srgbClr val="C00000"/>
                </a:solidFill>
              </a:rPr>
              <a:t>(</a:t>
            </a:r>
            <a:r>
              <a:rPr lang="tr-TR" sz="2400" b="1" dirty="0" smtClean="0">
                <a:solidFill>
                  <a:srgbClr val="C00000"/>
                </a:solidFill>
              </a:rPr>
              <a:t>Not: Y</a:t>
            </a:r>
            <a:r>
              <a:rPr lang="tr-TR" sz="2000" b="1" dirty="0" smtClean="0">
                <a:solidFill>
                  <a:srgbClr val="C00000"/>
                </a:solidFill>
              </a:rPr>
              <a:t>GS-LYS konularının tamamı demektir)</a:t>
            </a:r>
            <a:endParaRPr lang="tr-TR" sz="2000" b="1" dirty="0">
              <a:solidFill>
                <a:srgbClr val="C00000"/>
              </a:solidFill>
            </a:endParaRPr>
          </a:p>
        </p:txBody>
      </p:sp>
      <p:pic>
        <p:nvPicPr>
          <p:cNvPr id="4098" name="Picture 2" descr="C:\Users\Senay\Desktop\örnek çalışma\fotolar\fen bilimler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5933" y="2708920"/>
            <a:ext cx="8394214" cy="3024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13026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179512" y="274638"/>
            <a:ext cx="8712968" cy="3730426"/>
          </a:xfrm>
        </p:spPr>
        <p:txBody>
          <a:bodyPr>
            <a:normAutofit/>
          </a:bodyPr>
          <a:lstStyle/>
          <a:p>
            <a:r>
              <a:rPr lang="tr-TR" sz="3600" b="1" dirty="0" smtClean="0"/>
              <a:t>Matematik Sınavı</a:t>
            </a:r>
            <a:r>
              <a:rPr lang="tr-TR" sz="3600" dirty="0" smtClean="0"/>
              <a:t>:  </a:t>
            </a:r>
            <a:br>
              <a:rPr lang="tr-TR" sz="3600" dirty="0" smtClean="0"/>
            </a:br>
            <a:r>
              <a:rPr lang="tr-TR" sz="3600" dirty="0" smtClean="0"/>
              <a:t> Tüm Lise Matematik ve Geometri konularını kapsamaktadır. </a:t>
            </a:r>
            <a:br>
              <a:rPr lang="tr-TR" sz="3600" dirty="0" smtClean="0"/>
            </a:br>
            <a:r>
              <a:rPr lang="tr-TR" sz="2400" b="1" dirty="0" smtClean="0">
                <a:solidFill>
                  <a:srgbClr val="C00000"/>
                </a:solidFill>
              </a:rPr>
              <a:t>(Not: YGS-LYS konularının tamamı) </a:t>
            </a:r>
            <a:br>
              <a:rPr lang="tr-TR" sz="2400" b="1" dirty="0" smtClean="0">
                <a:solidFill>
                  <a:srgbClr val="C00000"/>
                </a:solidFill>
              </a:rPr>
            </a:br>
            <a:r>
              <a:rPr lang="tr-TR" sz="2400" b="1" dirty="0" smtClean="0">
                <a:solidFill>
                  <a:srgbClr val="C00000"/>
                </a:solidFill>
              </a:rPr>
              <a:t>Muhtemelen 25 mat 15 geometri sorusu sorulacaktır</a:t>
            </a:r>
            <a:endParaRPr lang="tr-TR" sz="2400" b="1" dirty="0">
              <a:solidFill>
                <a:srgbClr val="C00000"/>
              </a:solidFill>
            </a:endParaRPr>
          </a:p>
        </p:txBody>
      </p:sp>
      <p:sp>
        <p:nvSpPr>
          <p:cNvPr id="3" name="İçerik Yer Tutucusu 2"/>
          <p:cNvSpPr>
            <a:spLocks noGrp="1"/>
          </p:cNvSpPr>
          <p:nvPr>
            <p:ph idx="1"/>
          </p:nvPr>
        </p:nvSpPr>
        <p:spPr>
          <a:xfrm>
            <a:off x="467544" y="4005064"/>
            <a:ext cx="8496944" cy="2520280"/>
          </a:xfrm>
        </p:spPr>
        <p:txBody>
          <a:bodyPr>
            <a:normAutofit lnSpcReduction="10000"/>
          </a:bodyPr>
          <a:lstStyle/>
          <a:p>
            <a:r>
              <a:rPr lang="tr-TR" dirty="0" smtClean="0"/>
              <a:t>Matematik Soru Sayısı Toplam 40 </a:t>
            </a:r>
          </a:p>
          <a:p>
            <a:pPr marL="0" indent="0">
              <a:buNone/>
            </a:pPr>
            <a:endParaRPr lang="tr-TR" dirty="0">
              <a:solidFill>
                <a:srgbClr val="FF0000"/>
              </a:solidFill>
            </a:endParaRPr>
          </a:p>
          <a:p>
            <a:pPr marL="0" indent="0">
              <a:buNone/>
            </a:pPr>
            <a:r>
              <a:rPr lang="tr-TR" dirty="0" smtClean="0">
                <a:solidFill>
                  <a:srgbClr val="FF0000"/>
                </a:solidFill>
              </a:rPr>
              <a:t>Not: YKS’de</a:t>
            </a:r>
            <a:r>
              <a:rPr lang="tr-TR" dirty="0">
                <a:solidFill>
                  <a:srgbClr val="FF0000"/>
                </a:solidFill>
              </a:rPr>
              <a:t> </a:t>
            </a:r>
            <a:r>
              <a:rPr lang="tr-TR" dirty="0" smtClean="0">
                <a:solidFill>
                  <a:srgbClr val="FF0000"/>
                </a:solidFill>
              </a:rPr>
              <a:t>hangi derslerde hangi konuların sorulacağı bilgisine  genctercih.com TYT-YKS menüsünden ulaşabilirsiniz. </a:t>
            </a:r>
            <a:endParaRPr lang="tr-TR" dirty="0">
              <a:solidFill>
                <a:srgbClr val="FF0000"/>
              </a:solidFill>
            </a:endParaRPr>
          </a:p>
        </p:txBody>
      </p:sp>
    </p:spTree>
    <p:extLst>
      <p:ext uri="{BB962C8B-B14F-4D97-AF65-F5344CB8AC3E}">
        <p14:creationId xmlns:p14="http://schemas.microsoft.com/office/powerpoint/2010/main" val="823031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Dil Sınavı:</a:t>
            </a:r>
            <a:endParaRPr lang="tr-TR" dirty="0"/>
          </a:p>
        </p:txBody>
      </p:sp>
      <p:sp>
        <p:nvSpPr>
          <p:cNvPr id="3" name="İçerik Yer Tutucusu 2"/>
          <p:cNvSpPr>
            <a:spLocks noGrp="1"/>
          </p:cNvSpPr>
          <p:nvPr>
            <p:ph idx="1"/>
          </p:nvPr>
        </p:nvSpPr>
        <p:spPr/>
        <p:txBody>
          <a:bodyPr>
            <a:normAutofit/>
          </a:bodyPr>
          <a:lstStyle/>
          <a:p>
            <a:r>
              <a:rPr lang="tr-TR" sz="2800" dirty="0" smtClean="0"/>
              <a:t>İngilizce, Almanca yada Fransızca Dillerinden yapılır.</a:t>
            </a:r>
          </a:p>
          <a:p>
            <a:r>
              <a:rPr lang="tr-TR" sz="2800" dirty="0" smtClean="0"/>
              <a:t>Aday bu üç dilden birini seçerek Dil sınavına girer. </a:t>
            </a:r>
          </a:p>
          <a:p>
            <a:r>
              <a:rPr lang="tr-TR" sz="2800" dirty="0" smtClean="0"/>
              <a:t>80 soru sorulacaktır. </a:t>
            </a:r>
          </a:p>
          <a:p>
            <a:r>
              <a:rPr lang="tr-TR" sz="2800" dirty="0" smtClean="0"/>
              <a:t>O dilin tüm lise müfredatını kapsamaktadır. </a:t>
            </a:r>
          </a:p>
          <a:p>
            <a:r>
              <a:rPr lang="tr-TR" sz="2800" dirty="0" smtClean="0"/>
              <a:t>Haziranda TYT-YKS yapıldığı günden sonraki gün uygulanacaktır. </a:t>
            </a:r>
          </a:p>
          <a:p>
            <a:r>
              <a:rPr lang="tr-TR" sz="2800" dirty="0" smtClean="0"/>
              <a:t>120 dakika sınav süresi olacaktır.</a:t>
            </a:r>
            <a:endParaRPr lang="tr-TR" sz="2800" dirty="0"/>
          </a:p>
        </p:txBody>
      </p:sp>
    </p:spTree>
    <p:extLst>
      <p:ext uri="{BB962C8B-B14F-4D97-AF65-F5344CB8AC3E}">
        <p14:creationId xmlns:p14="http://schemas.microsoft.com/office/powerpoint/2010/main" val="211713831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b="1" dirty="0" smtClean="0"/>
              <a:t>YKS UYGULANIŞI</a:t>
            </a:r>
            <a:endParaRPr lang="tr-TR" sz="3600" b="1" dirty="0"/>
          </a:p>
        </p:txBody>
      </p:sp>
      <p:sp>
        <p:nvSpPr>
          <p:cNvPr id="3" name="İçerik Yer Tutucusu 2"/>
          <p:cNvSpPr>
            <a:spLocks noGrp="1"/>
          </p:cNvSpPr>
          <p:nvPr>
            <p:ph idx="1"/>
          </p:nvPr>
        </p:nvSpPr>
        <p:spPr>
          <a:xfrm>
            <a:off x="395536" y="1844824"/>
            <a:ext cx="8291264" cy="4680520"/>
          </a:xfrm>
        </p:spPr>
        <p:txBody>
          <a:bodyPr>
            <a:normAutofit/>
          </a:bodyPr>
          <a:lstStyle/>
          <a:p>
            <a:r>
              <a:rPr lang="tr-TR" sz="2800" dirty="0" smtClean="0"/>
              <a:t>YKS’de adaya tek kitapçık verilecektir. Aday kendi tercih önceliğine göre istediği testten başlayarak, istediği kadar test yanıtlayabilir.</a:t>
            </a:r>
          </a:p>
          <a:p>
            <a:r>
              <a:rPr lang="tr-TR" sz="2800" dirty="0" smtClean="0"/>
              <a:t>Bu durumda adayın zamanı iyi kullanması açısından 2 veya 3 teste girmesi tavsiye olunur. </a:t>
            </a:r>
          </a:p>
          <a:p>
            <a:r>
              <a:rPr lang="tr-TR" sz="2800" dirty="0"/>
              <a:t>İ</a:t>
            </a:r>
            <a:r>
              <a:rPr lang="tr-TR" sz="2800" dirty="0" smtClean="0"/>
              <a:t>kinci aşama sınavına </a:t>
            </a:r>
            <a:r>
              <a:rPr lang="tr-TR" sz="2800" dirty="0"/>
              <a:t>4 testten birden </a:t>
            </a:r>
            <a:r>
              <a:rPr lang="tr-TR" sz="2800" dirty="0" smtClean="0"/>
              <a:t>girilmesi zaman baskısı oluşturacaktır. </a:t>
            </a:r>
          </a:p>
          <a:p>
            <a:r>
              <a:rPr lang="tr-TR" sz="2800" dirty="0" smtClean="0"/>
              <a:t>4 teste birden hazırlanmanın hiç gereği yoktur, lütfen kazanmak istediğiniz programı önceden seçiniz.</a:t>
            </a:r>
          </a:p>
          <a:p>
            <a:pPr marL="0" indent="0">
              <a:buNone/>
            </a:pPr>
            <a:endParaRPr lang="tr-TR" sz="2800" dirty="0" smtClean="0"/>
          </a:p>
          <a:p>
            <a:pPr marL="0" indent="0">
              <a:buNone/>
            </a:pPr>
            <a:endParaRPr lang="tr-TR" dirty="0"/>
          </a:p>
        </p:txBody>
      </p:sp>
    </p:spTree>
    <p:extLst>
      <p:ext uri="{BB962C8B-B14F-4D97-AF65-F5344CB8AC3E}">
        <p14:creationId xmlns:p14="http://schemas.microsoft.com/office/powerpoint/2010/main" val="13853781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YKS SÜRELERİ </a:t>
            </a:r>
            <a:endParaRPr lang="tr-TR" sz="3600" dirty="0"/>
          </a:p>
        </p:txBody>
      </p:sp>
      <p:pic>
        <p:nvPicPr>
          <p:cNvPr id="5122" name="Picture 2" descr="C:\Users\Senay\Desktop\örnek çalışma\fotolar\SINAV SÜRESİ.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831" y="1333142"/>
            <a:ext cx="9009665" cy="41436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36689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t>YKS DİL OTURUMU </a:t>
            </a:r>
            <a:endParaRPr lang="tr-TR" dirty="0"/>
          </a:p>
        </p:txBody>
      </p:sp>
      <p:sp>
        <p:nvSpPr>
          <p:cNvPr id="3" name="İçerik Yer Tutucusu 2"/>
          <p:cNvSpPr>
            <a:spLocks noGrp="1"/>
          </p:cNvSpPr>
          <p:nvPr>
            <p:ph idx="1"/>
          </p:nvPr>
        </p:nvSpPr>
        <p:spPr>
          <a:xfrm>
            <a:off x="457200" y="1412776"/>
            <a:ext cx="8507288" cy="4713387"/>
          </a:xfrm>
        </p:spPr>
        <p:txBody>
          <a:bodyPr/>
          <a:lstStyle/>
          <a:p>
            <a:r>
              <a:rPr lang="tr-TR" dirty="0" smtClean="0"/>
              <a:t>Dil sınavına girecek adaylar; </a:t>
            </a:r>
          </a:p>
          <a:p>
            <a:pPr marL="0" indent="0">
              <a:buNone/>
            </a:pPr>
            <a:r>
              <a:rPr lang="tr-TR" dirty="0" smtClean="0"/>
              <a:t> Almanca   İngilizce  Fransızca</a:t>
            </a:r>
          </a:p>
          <a:p>
            <a:pPr marL="0" indent="0">
              <a:buNone/>
            </a:pPr>
            <a:r>
              <a:rPr lang="tr-TR" dirty="0" smtClean="0"/>
              <a:t>Aday bu dillerin sadece birinden sınava girer,</a:t>
            </a:r>
          </a:p>
          <a:p>
            <a:pPr marL="0" indent="0">
              <a:buNone/>
            </a:pPr>
            <a:endParaRPr lang="tr-TR" dirty="0" smtClean="0"/>
          </a:p>
          <a:p>
            <a:pPr marL="0" indent="0">
              <a:buNone/>
            </a:pPr>
            <a:r>
              <a:rPr lang="tr-TR" dirty="0" smtClean="0"/>
              <a:t>Sınav 24 haziran Pazar öğleden sonra yapılacaktır</a:t>
            </a:r>
          </a:p>
          <a:p>
            <a:pPr marL="0" indent="0">
              <a:buNone/>
            </a:pPr>
            <a:r>
              <a:rPr lang="tr-TR" dirty="0" smtClean="0"/>
              <a:t>Dil Sınavı soru sayısı: 80 </a:t>
            </a:r>
          </a:p>
          <a:p>
            <a:pPr marL="0" indent="0">
              <a:buNone/>
            </a:pPr>
            <a:r>
              <a:rPr lang="tr-TR" dirty="0" smtClean="0"/>
              <a:t>Dil Sınavı Süresi: 120 dk. </a:t>
            </a:r>
            <a:endParaRPr lang="tr-TR" dirty="0"/>
          </a:p>
        </p:txBody>
      </p:sp>
    </p:spTree>
    <p:extLst>
      <p:ext uri="{BB962C8B-B14F-4D97-AF65-F5344CB8AC3E}">
        <p14:creationId xmlns:p14="http://schemas.microsoft.com/office/powerpoint/2010/main" val="58915574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115616" y="1268760"/>
            <a:ext cx="6480720" cy="144016"/>
          </a:xfrm>
        </p:spPr>
        <p:txBody>
          <a:bodyPr>
            <a:normAutofit fontScale="90000"/>
          </a:bodyPr>
          <a:lstStyle/>
          <a:p>
            <a:endParaRPr lang="tr-TR" dirty="0"/>
          </a:p>
        </p:txBody>
      </p:sp>
      <p:pic>
        <p:nvPicPr>
          <p:cNvPr id="1026" name="Picture 2" descr="C:\Users\Senay\Desktop\2018 üniversiteye giriş sunumları\yks puan tablosu.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78801" y="22656"/>
            <a:ext cx="8317694" cy="6574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33524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flipV="1">
            <a:off x="899592" y="1417638"/>
            <a:ext cx="7787208" cy="643210"/>
          </a:xfrm>
        </p:spPr>
        <p:txBody>
          <a:bodyPr>
            <a:normAutofit fontScale="90000"/>
          </a:bodyPr>
          <a:lstStyle/>
          <a:p>
            <a:endParaRPr lang="tr-TR" dirty="0"/>
          </a:p>
        </p:txBody>
      </p:sp>
      <p:pic>
        <p:nvPicPr>
          <p:cNvPr id="1026" name="Picture 2" descr="C:\Users\Senay\Desktop\örnek çalışma\fotolar\yks puan hesaplama.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9648" y="435584"/>
            <a:ext cx="8907110" cy="54416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11928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922114"/>
          </a:xfrm>
        </p:spPr>
        <p:txBody>
          <a:bodyPr/>
          <a:lstStyle/>
          <a:p>
            <a:r>
              <a:rPr lang="tr-TR" dirty="0" smtClean="0"/>
              <a:t>HATIRLATMALAR</a:t>
            </a:r>
            <a:endParaRPr lang="tr-TR" dirty="0"/>
          </a:p>
        </p:txBody>
      </p:sp>
      <p:sp>
        <p:nvSpPr>
          <p:cNvPr id="3" name="İçerik Yer Tutucusu 2"/>
          <p:cNvSpPr>
            <a:spLocks noGrp="1"/>
          </p:cNvSpPr>
          <p:nvPr>
            <p:ph idx="1"/>
          </p:nvPr>
        </p:nvSpPr>
        <p:spPr>
          <a:xfrm>
            <a:off x="251520" y="1600200"/>
            <a:ext cx="8435280" cy="4525963"/>
          </a:xfrm>
        </p:spPr>
        <p:txBody>
          <a:bodyPr/>
          <a:lstStyle/>
          <a:p>
            <a:r>
              <a:rPr lang="tr-TR" sz="3000" dirty="0" smtClean="0"/>
              <a:t>TYT’de 150 ham  puanı geçemeyen adayın YKS puanı hesaplanmaz.</a:t>
            </a:r>
          </a:p>
          <a:p>
            <a:r>
              <a:rPr lang="tr-TR" sz="3000" dirty="0" smtClean="0"/>
              <a:t>TYT netleri YKS puanını hesaplamada kullanılır.</a:t>
            </a:r>
          </a:p>
          <a:p>
            <a:r>
              <a:rPr lang="tr-TR" sz="3000" dirty="0" smtClean="0"/>
              <a:t>YKS başarısı / başarısızlığı TYT puanını etkilemez. </a:t>
            </a:r>
            <a:endParaRPr lang="tr-TR" sz="3000" dirty="0"/>
          </a:p>
          <a:p>
            <a:r>
              <a:rPr lang="tr-TR" sz="3000" dirty="0" smtClean="0"/>
              <a:t>Aday YKS’de 180 ham puanı geçmese de, TYT ham puanında 150’yi geçtiği için, TYT puanı ile tercih yapabilir. </a:t>
            </a:r>
          </a:p>
          <a:p>
            <a:r>
              <a:rPr lang="tr-TR" sz="3000" dirty="0" smtClean="0"/>
              <a:t>TYT ve YKS sonuçları </a:t>
            </a:r>
            <a:r>
              <a:rPr lang="tr-TR" sz="3000" smtClean="0"/>
              <a:t>31/07/2018’de açıklanacaktır.</a:t>
            </a:r>
            <a:endParaRPr lang="tr-TR" sz="3000" dirty="0" smtClean="0"/>
          </a:p>
          <a:p>
            <a:endParaRPr lang="tr-TR" dirty="0"/>
          </a:p>
        </p:txBody>
      </p:sp>
    </p:spTree>
    <p:extLst>
      <p:ext uri="{BB962C8B-B14F-4D97-AF65-F5344CB8AC3E}">
        <p14:creationId xmlns:p14="http://schemas.microsoft.com/office/powerpoint/2010/main" val="12421028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t>ÖSYS’NİN UYGULANIŞININ YENİ HALİ</a:t>
            </a:r>
            <a:endParaRPr lang="tr-TR" sz="3600" dirty="0"/>
          </a:p>
        </p:txBody>
      </p:sp>
      <p:sp>
        <p:nvSpPr>
          <p:cNvPr id="3" name="İçerik Yer Tutucusu 2"/>
          <p:cNvSpPr>
            <a:spLocks noGrp="1"/>
          </p:cNvSpPr>
          <p:nvPr>
            <p:ph idx="1"/>
          </p:nvPr>
        </p:nvSpPr>
        <p:spPr>
          <a:xfrm>
            <a:off x="179512" y="1340768"/>
            <a:ext cx="8784976" cy="5112568"/>
          </a:xfrm>
        </p:spPr>
        <p:txBody>
          <a:bodyPr>
            <a:normAutofit/>
          </a:bodyPr>
          <a:lstStyle/>
          <a:p>
            <a:pPr marL="0" indent="0">
              <a:buNone/>
            </a:pPr>
            <a:r>
              <a:rPr lang="tr-TR" sz="2800" dirty="0" smtClean="0"/>
              <a:t>  HATIRLATMA: </a:t>
            </a:r>
            <a:r>
              <a:rPr lang="tr-TR" sz="2400" dirty="0" smtClean="0"/>
              <a:t>ÜNİVERSİTEYE GİRİŞ SINAVLARI  İKİ BASAMAK / AŞAMA  OLARAK UYGULANMAYA DEVAM ETMEKTEDİR. </a:t>
            </a:r>
          </a:p>
          <a:p>
            <a:pPr marL="0" indent="0">
              <a:buNone/>
            </a:pPr>
            <a:endParaRPr lang="tr-TR" sz="2400" dirty="0" smtClean="0"/>
          </a:p>
          <a:p>
            <a:pPr marL="0" indent="0">
              <a:buNone/>
            </a:pPr>
            <a:r>
              <a:rPr lang="tr-TR" sz="2800" dirty="0"/>
              <a:t> </a:t>
            </a:r>
            <a:r>
              <a:rPr lang="tr-TR" sz="2800" dirty="0" smtClean="0"/>
              <a:t>       YGS YERİNE </a:t>
            </a:r>
            <a:endParaRPr lang="tr-TR" sz="2800" dirty="0"/>
          </a:p>
          <a:p>
            <a:r>
              <a:rPr lang="tr-TR" sz="2800" dirty="0" smtClean="0"/>
              <a:t>BİRİNCİ AŞAMA: </a:t>
            </a:r>
            <a:r>
              <a:rPr lang="tr-TR" sz="2800" b="1" dirty="0" smtClean="0">
                <a:solidFill>
                  <a:srgbClr val="C00000"/>
                </a:solidFill>
              </a:rPr>
              <a:t>TEMEL YETENEK TESTİ </a:t>
            </a:r>
            <a:r>
              <a:rPr lang="tr-TR" sz="3400" b="1" dirty="0" smtClean="0">
                <a:solidFill>
                  <a:srgbClr val="0070C0"/>
                </a:solidFill>
              </a:rPr>
              <a:t>(TYT)</a:t>
            </a:r>
          </a:p>
          <a:p>
            <a:endParaRPr lang="tr-TR" sz="2800" dirty="0"/>
          </a:p>
          <a:p>
            <a:pPr marL="0" indent="0">
              <a:buNone/>
            </a:pPr>
            <a:r>
              <a:rPr lang="tr-TR" sz="2800" dirty="0" smtClean="0"/>
              <a:t>       LYS YERİNE</a:t>
            </a:r>
          </a:p>
          <a:p>
            <a:r>
              <a:rPr lang="tr-TR" sz="2800" dirty="0" smtClean="0"/>
              <a:t>İKİNCİ AŞAMA: </a:t>
            </a:r>
            <a:r>
              <a:rPr lang="tr-TR" sz="2800" b="1" dirty="0" smtClean="0">
                <a:solidFill>
                  <a:srgbClr val="C00000"/>
                </a:solidFill>
              </a:rPr>
              <a:t>YÜKSEKÖĞRETİM KURUMLARI SINAVI </a:t>
            </a:r>
            <a:r>
              <a:rPr lang="tr-TR" sz="3400" b="1" dirty="0" smtClean="0">
                <a:solidFill>
                  <a:srgbClr val="0070C0"/>
                </a:solidFill>
              </a:rPr>
              <a:t>(YKS)    </a:t>
            </a:r>
          </a:p>
          <a:p>
            <a:pPr marL="0" indent="0">
              <a:buNone/>
            </a:pPr>
            <a:r>
              <a:rPr lang="tr-TR" sz="2800" b="1" dirty="0"/>
              <a:t> </a:t>
            </a:r>
            <a:r>
              <a:rPr lang="tr-TR" sz="2800" b="1" dirty="0" smtClean="0"/>
              <a:t>         </a:t>
            </a:r>
            <a:r>
              <a:rPr lang="tr-TR" sz="2800" b="1" dirty="0" smtClean="0">
                <a:solidFill>
                  <a:schemeClr val="tx1">
                    <a:lumMod val="75000"/>
                    <a:lumOff val="25000"/>
                  </a:schemeClr>
                </a:solidFill>
              </a:rPr>
              <a:t>GETİRİLMİŞTİR</a:t>
            </a:r>
            <a:endParaRPr lang="tr-TR" sz="2800" b="1" dirty="0">
              <a:solidFill>
                <a:schemeClr val="tx1">
                  <a:lumMod val="75000"/>
                  <a:lumOff val="25000"/>
                </a:schemeClr>
              </a:solidFill>
            </a:endParaRPr>
          </a:p>
        </p:txBody>
      </p:sp>
    </p:spTree>
    <p:extLst>
      <p:ext uri="{BB962C8B-B14F-4D97-AF65-F5344CB8AC3E}">
        <p14:creationId xmlns:p14="http://schemas.microsoft.com/office/powerpoint/2010/main" val="33134258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67544" y="274638"/>
            <a:ext cx="8219256" cy="922114"/>
          </a:xfrm>
        </p:spPr>
        <p:txBody>
          <a:bodyPr>
            <a:normAutofit/>
          </a:bodyPr>
          <a:lstStyle/>
          <a:p>
            <a:pPr marL="457200" indent="-457200" algn="l">
              <a:buFont typeface="Arial" panose="020B0604020202020204" pitchFamily="34" charset="0"/>
              <a:buChar char="•"/>
            </a:pPr>
            <a:r>
              <a:rPr lang="tr-TR" sz="3200" dirty="0" smtClean="0"/>
              <a:t>YKS puanları birbirinden bağımsız hesaplanır </a:t>
            </a:r>
            <a:endParaRPr lang="tr-TR" sz="3200" dirty="0"/>
          </a:p>
        </p:txBody>
      </p:sp>
      <p:sp>
        <p:nvSpPr>
          <p:cNvPr id="3" name="İçerik Yer Tutucusu 2"/>
          <p:cNvSpPr>
            <a:spLocks noGrp="1"/>
          </p:cNvSpPr>
          <p:nvPr>
            <p:ph idx="1"/>
          </p:nvPr>
        </p:nvSpPr>
        <p:spPr>
          <a:xfrm>
            <a:off x="539552" y="1340768"/>
            <a:ext cx="8147248" cy="4785395"/>
          </a:xfrm>
        </p:spPr>
        <p:txBody>
          <a:bodyPr>
            <a:normAutofit/>
          </a:bodyPr>
          <a:lstStyle/>
          <a:p>
            <a:r>
              <a:rPr lang="tr-TR" sz="3000" dirty="0"/>
              <a:t>YKS puanı hesaplanırken her alan için o alana kaynaklık eden iki YKS </a:t>
            </a:r>
            <a:r>
              <a:rPr lang="tr-TR" sz="3000" dirty="0" smtClean="0"/>
              <a:t>testi kullanılır. </a:t>
            </a:r>
          </a:p>
          <a:p>
            <a:r>
              <a:rPr lang="tr-TR" sz="3000" dirty="0" smtClean="0"/>
              <a:t>Örnek: YKS’de 3 teste giren adayın (MAT, FEN, Edebiyat Sos-1) sayısal puanı hesaplanırken Mat ve Fen testleri dikkate alınır, Edebiyat-sos-1 netleri Sayısal puanını etkilemez. </a:t>
            </a:r>
          </a:p>
          <a:p>
            <a:r>
              <a:rPr lang="tr-TR" sz="3000" dirty="0" smtClean="0"/>
              <a:t>Aynı şekilde bu adayın Eşit Ağırlık Puanı hesaplanırken de Mat ve Edebiyat Sos-1 netleri dikkate alınır, Fen netleri dikkate alınmaz. </a:t>
            </a:r>
            <a:endParaRPr lang="tr-TR" sz="3000" dirty="0"/>
          </a:p>
          <a:p>
            <a:endParaRPr lang="tr-TR" dirty="0"/>
          </a:p>
        </p:txBody>
      </p:sp>
    </p:spTree>
    <p:extLst>
      <p:ext uri="{BB962C8B-B14F-4D97-AF65-F5344CB8AC3E}">
        <p14:creationId xmlns:p14="http://schemas.microsoft.com/office/powerpoint/2010/main" val="302725844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29600" cy="1008112"/>
          </a:xfrm>
        </p:spPr>
        <p:txBody>
          <a:bodyPr>
            <a:normAutofit/>
          </a:bodyPr>
          <a:lstStyle/>
          <a:p>
            <a:r>
              <a:rPr lang="tr-TR" sz="2800" dirty="0" smtClean="0"/>
              <a:t>YKS ALANLARI VE PUAN TÜRLERİ:</a:t>
            </a:r>
            <a:endParaRPr lang="tr-TR" sz="2800" dirty="0"/>
          </a:p>
        </p:txBody>
      </p:sp>
      <p:sp>
        <p:nvSpPr>
          <p:cNvPr id="3" name="İçerik Yer Tutucusu 2"/>
          <p:cNvSpPr>
            <a:spLocks noGrp="1"/>
          </p:cNvSpPr>
          <p:nvPr>
            <p:ph idx="1"/>
          </p:nvPr>
        </p:nvSpPr>
        <p:spPr>
          <a:xfrm>
            <a:off x="251520" y="1196752"/>
            <a:ext cx="8640960" cy="5256584"/>
          </a:xfrm>
        </p:spPr>
        <p:txBody>
          <a:bodyPr>
            <a:noAutofit/>
          </a:bodyPr>
          <a:lstStyle/>
          <a:p>
            <a:pPr marL="0" indent="0" algn="ctr">
              <a:buNone/>
            </a:pPr>
            <a:r>
              <a:rPr lang="tr-TR" sz="3600" b="1" dirty="0" smtClean="0">
                <a:solidFill>
                  <a:srgbClr val="C00000"/>
                </a:solidFill>
              </a:rPr>
              <a:t>TÜRKÇE SOSYAL </a:t>
            </a:r>
            <a:r>
              <a:rPr lang="tr-TR" sz="3600" b="1" dirty="0">
                <a:solidFill>
                  <a:srgbClr val="C00000"/>
                </a:solidFill>
              </a:rPr>
              <a:t>/</a:t>
            </a:r>
            <a:r>
              <a:rPr lang="tr-TR" sz="3600" b="1" dirty="0" smtClean="0">
                <a:solidFill>
                  <a:srgbClr val="C00000"/>
                </a:solidFill>
              </a:rPr>
              <a:t> SÖZEL ALAN: </a:t>
            </a:r>
          </a:p>
          <a:p>
            <a:pPr algn="ctr"/>
            <a:endParaRPr lang="tr-TR" sz="2400" dirty="0" smtClean="0"/>
          </a:p>
          <a:p>
            <a:pPr marL="0" indent="0" algn="ctr">
              <a:buNone/>
            </a:pPr>
            <a:r>
              <a:rPr lang="tr-TR" sz="2600" b="1" dirty="0" smtClean="0">
                <a:solidFill>
                  <a:srgbClr val="0070C0"/>
                </a:solidFill>
              </a:rPr>
              <a:t>  ESKİ LYS PUAN TÜRLERİ TS-1, TS-2</a:t>
            </a:r>
          </a:p>
          <a:p>
            <a:pPr marL="0" indent="0" algn="ctr">
              <a:buNone/>
            </a:pPr>
            <a:endParaRPr lang="tr-TR" sz="2600" dirty="0" smtClean="0"/>
          </a:p>
          <a:p>
            <a:pPr marL="0" indent="0" algn="ctr">
              <a:buNone/>
            </a:pPr>
            <a:r>
              <a:rPr lang="tr-TR" sz="2600" dirty="0" smtClean="0"/>
              <a:t> SÖZEL (</a:t>
            </a:r>
            <a:r>
              <a:rPr lang="tr-TR" sz="2600" b="1" dirty="0" smtClean="0">
                <a:solidFill>
                  <a:srgbClr val="FF0000"/>
                </a:solidFill>
              </a:rPr>
              <a:t>SÖZ veya TS   </a:t>
            </a:r>
            <a:r>
              <a:rPr lang="tr-TR" sz="2600" dirty="0" smtClean="0"/>
              <a:t>OLARAK   ADLANDIRILABİLİR)</a:t>
            </a:r>
          </a:p>
          <a:p>
            <a:pPr marL="0" indent="0" algn="ctr">
              <a:buNone/>
            </a:pPr>
            <a:endParaRPr lang="tr-TR" sz="2600" dirty="0" smtClean="0"/>
          </a:p>
          <a:p>
            <a:pPr marL="0" indent="0" algn="ctr">
              <a:buNone/>
            </a:pPr>
            <a:r>
              <a:rPr lang="tr-TR" sz="2600" dirty="0" smtClean="0"/>
              <a:t>       YKS’DE GİRMESİ GEREKEN SINAVLAR   </a:t>
            </a:r>
          </a:p>
          <a:p>
            <a:pPr marL="0" indent="0" algn="ctr">
              <a:buNone/>
            </a:pPr>
            <a:endParaRPr lang="tr-TR" sz="2600" dirty="0" smtClean="0"/>
          </a:p>
          <a:p>
            <a:pPr marL="0" indent="0" algn="ctr">
              <a:buNone/>
            </a:pPr>
            <a:r>
              <a:rPr lang="tr-TR" sz="2600" b="1" dirty="0" smtClean="0"/>
              <a:t>YKS’DE EDEBİYAT - SOSYAL BİLİMLER 1 SINAVI 40 SORU</a:t>
            </a:r>
          </a:p>
          <a:p>
            <a:pPr marL="0" indent="0" algn="ctr">
              <a:buNone/>
            </a:pPr>
            <a:r>
              <a:rPr lang="tr-TR" sz="2600" b="1" dirty="0" smtClean="0"/>
              <a:t>  ve </a:t>
            </a:r>
          </a:p>
          <a:p>
            <a:pPr marL="0" indent="0" algn="ctr">
              <a:buNone/>
            </a:pPr>
            <a:r>
              <a:rPr lang="tr-TR" sz="2600" b="1" dirty="0" smtClean="0"/>
              <a:t>             SOSYAL BİLİMLER 2 SINAVI 40 SORU</a:t>
            </a:r>
            <a:endParaRPr lang="tr-TR" sz="2600" b="1" dirty="0"/>
          </a:p>
        </p:txBody>
      </p:sp>
    </p:spTree>
    <p:extLst>
      <p:ext uri="{BB962C8B-B14F-4D97-AF65-F5344CB8AC3E}">
        <p14:creationId xmlns:p14="http://schemas.microsoft.com/office/powerpoint/2010/main" val="3666444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200" b="1" dirty="0" smtClean="0">
                <a:solidFill>
                  <a:srgbClr val="C00000"/>
                </a:solidFill>
              </a:rPr>
              <a:t>BAŞLICA SÖZEL ALANIN LİSANS PROGRAMLARI</a:t>
            </a:r>
            <a:endParaRPr lang="tr-TR" sz="3200" b="1" dirty="0">
              <a:solidFill>
                <a:srgbClr val="C00000"/>
              </a:solidFill>
            </a:endParaRPr>
          </a:p>
        </p:txBody>
      </p:sp>
      <p:sp>
        <p:nvSpPr>
          <p:cNvPr id="3" name="İçerik Yer Tutucusu 2"/>
          <p:cNvSpPr>
            <a:spLocks noGrp="1"/>
          </p:cNvSpPr>
          <p:nvPr>
            <p:ph idx="1"/>
          </p:nvPr>
        </p:nvSpPr>
        <p:spPr>
          <a:xfrm>
            <a:off x="457200" y="1600200"/>
            <a:ext cx="5482952" cy="4525963"/>
          </a:xfrm>
        </p:spPr>
        <p:txBody>
          <a:bodyPr>
            <a:normAutofit fontScale="92500" lnSpcReduction="10000"/>
          </a:bodyPr>
          <a:lstStyle/>
          <a:p>
            <a:r>
              <a:rPr lang="tr-TR" sz="2400" dirty="0" smtClean="0"/>
              <a:t>TÜRKDİLİ EDEBİYATI, TÜRKÇE, </a:t>
            </a:r>
          </a:p>
          <a:p>
            <a:r>
              <a:rPr lang="tr-TR" sz="2400" dirty="0" smtClean="0"/>
              <a:t>TARİH, COĞRAFYA, SOSYAL BİL.</a:t>
            </a:r>
          </a:p>
          <a:p>
            <a:r>
              <a:rPr lang="tr-TR" sz="2400" dirty="0" smtClean="0"/>
              <a:t>DİĞER TÜRK DİLLERİ KÜLTÜR PROGRAMLARI</a:t>
            </a:r>
          </a:p>
          <a:p>
            <a:r>
              <a:rPr lang="tr-TR" sz="2400" dirty="0" smtClean="0"/>
              <a:t>İLAHİYAT PROGRAMLARI</a:t>
            </a:r>
          </a:p>
          <a:p>
            <a:r>
              <a:rPr lang="tr-TR" sz="2400" dirty="0" smtClean="0"/>
              <a:t>OKUL ÖNCESİ ÖĞRETMENLİĞİ, ÖZEL EĞİTİM ÖĞRT.</a:t>
            </a:r>
          </a:p>
          <a:p>
            <a:r>
              <a:rPr lang="tr-TR" sz="2400" dirty="0" smtClean="0"/>
              <a:t>İLETİŞİM –GAZETECİLİK- RTS – GÖRSEL İLETİŞİM</a:t>
            </a:r>
          </a:p>
          <a:p>
            <a:r>
              <a:rPr lang="tr-TR" sz="2400" dirty="0" smtClean="0"/>
              <a:t>HALKLA İLİŞKİLER REKLAMCILIK- TANITIM</a:t>
            </a:r>
          </a:p>
          <a:p>
            <a:r>
              <a:rPr lang="tr-TR" sz="2400" dirty="0" smtClean="0"/>
              <a:t>YENİ MEDYA, GÖRSEL İLETİŞİM</a:t>
            </a:r>
          </a:p>
          <a:p>
            <a:r>
              <a:rPr lang="tr-TR" sz="2400" dirty="0" smtClean="0"/>
              <a:t>GASTRONOMİ </a:t>
            </a:r>
          </a:p>
          <a:p>
            <a:endParaRPr lang="tr-TR" sz="2400" dirty="0"/>
          </a:p>
        </p:txBody>
      </p:sp>
      <p:pic>
        <p:nvPicPr>
          <p:cNvPr id="4" name="Picture 5" descr="http://platoyapim.com/wp-content/uploads/2014/11/mc-graphic-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257537" y="2421696"/>
            <a:ext cx="4320478" cy="25232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65591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4000" b="1" dirty="0" smtClean="0">
                <a:solidFill>
                  <a:srgbClr val="C00000"/>
                </a:solidFill>
              </a:rPr>
              <a:t>EŞİT AĞIRLIK / TÜRKÇE MATEMATİK ALAN</a:t>
            </a:r>
            <a:endParaRPr lang="tr-TR" sz="4000" b="1" dirty="0">
              <a:solidFill>
                <a:srgbClr val="C00000"/>
              </a:solidFill>
            </a:endParaRPr>
          </a:p>
        </p:txBody>
      </p:sp>
      <p:sp>
        <p:nvSpPr>
          <p:cNvPr id="3" name="İçerik Yer Tutucusu 2"/>
          <p:cNvSpPr>
            <a:spLocks noGrp="1"/>
          </p:cNvSpPr>
          <p:nvPr>
            <p:ph idx="1"/>
          </p:nvPr>
        </p:nvSpPr>
        <p:spPr>
          <a:xfrm>
            <a:off x="457200" y="1600200"/>
            <a:ext cx="8579296" cy="4525963"/>
          </a:xfrm>
        </p:spPr>
        <p:txBody>
          <a:bodyPr>
            <a:normAutofit lnSpcReduction="10000"/>
          </a:bodyPr>
          <a:lstStyle/>
          <a:p>
            <a:pPr marL="0" indent="0" algn="ctr">
              <a:buNone/>
            </a:pPr>
            <a:r>
              <a:rPr lang="tr-TR" sz="2800" b="1" dirty="0">
                <a:solidFill>
                  <a:srgbClr val="0070C0"/>
                </a:solidFill>
              </a:rPr>
              <a:t> </a:t>
            </a:r>
            <a:r>
              <a:rPr lang="tr-TR" sz="2800" b="1" dirty="0" smtClean="0">
                <a:solidFill>
                  <a:srgbClr val="0070C0"/>
                </a:solidFill>
              </a:rPr>
              <a:t>  ESKİ LYS PUAN TÜRLERİ TM-1, TM-2 TM,3</a:t>
            </a:r>
          </a:p>
          <a:p>
            <a:pPr algn="ctr"/>
            <a:endParaRPr lang="tr-TR" sz="2800" dirty="0" smtClean="0"/>
          </a:p>
          <a:p>
            <a:pPr marL="0" indent="0" algn="ctr">
              <a:buNone/>
            </a:pPr>
            <a:r>
              <a:rPr lang="tr-TR" sz="2800" dirty="0" smtClean="0"/>
              <a:t> EŞİT AĞIRLIK  (</a:t>
            </a:r>
            <a:r>
              <a:rPr lang="tr-TR" sz="2800" b="1" dirty="0" smtClean="0">
                <a:solidFill>
                  <a:srgbClr val="FF0000"/>
                </a:solidFill>
              </a:rPr>
              <a:t>EA veya TM </a:t>
            </a:r>
            <a:r>
              <a:rPr lang="tr-TR" sz="2800" dirty="0" smtClean="0"/>
              <a:t>OLARAK ADLANDIRILABİLİR)</a:t>
            </a:r>
          </a:p>
          <a:p>
            <a:pPr marL="0" indent="0" algn="ctr">
              <a:buNone/>
            </a:pPr>
            <a:endParaRPr lang="tr-TR" sz="2800" dirty="0"/>
          </a:p>
          <a:p>
            <a:pPr marL="0" indent="0" algn="ctr">
              <a:buNone/>
            </a:pPr>
            <a:r>
              <a:rPr lang="tr-TR" sz="2800" dirty="0" smtClean="0"/>
              <a:t>   YKS’DE </a:t>
            </a:r>
            <a:r>
              <a:rPr lang="tr-TR" sz="2800" dirty="0"/>
              <a:t>GİRMESİ GEREKEN </a:t>
            </a:r>
            <a:r>
              <a:rPr lang="tr-TR" sz="2800" dirty="0" smtClean="0"/>
              <a:t>SINAVLAR</a:t>
            </a:r>
          </a:p>
          <a:p>
            <a:pPr marL="0" indent="0" algn="ctr">
              <a:buNone/>
            </a:pPr>
            <a:endParaRPr lang="tr-TR" sz="2800" dirty="0"/>
          </a:p>
          <a:p>
            <a:pPr marL="0" indent="0" algn="ctr">
              <a:buNone/>
            </a:pPr>
            <a:r>
              <a:rPr lang="tr-TR" sz="2800" b="1" dirty="0"/>
              <a:t>YKS’DE EDEBİYAT - SOSYAL BİLİMLER 1 SINAVI 40 SORU</a:t>
            </a:r>
          </a:p>
          <a:p>
            <a:pPr marL="0" indent="0" algn="ctr">
              <a:buNone/>
            </a:pPr>
            <a:r>
              <a:rPr lang="tr-TR" sz="2800" b="1" dirty="0"/>
              <a:t>  ve </a:t>
            </a:r>
          </a:p>
          <a:p>
            <a:pPr marL="0" indent="0" algn="ctr">
              <a:buNone/>
            </a:pPr>
            <a:r>
              <a:rPr lang="tr-TR" sz="2800" b="1" dirty="0" smtClean="0"/>
              <a:t>METEMATİK SINAVI </a:t>
            </a:r>
            <a:r>
              <a:rPr lang="tr-TR" sz="2800" b="1" dirty="0"/>
              <a:t>40 SORU</a:t>
            </a:r>
          </a:p>
          <a:p>
            <a:pPr marL="0" indent="0" algn="ctr">
              <a:buNone/>
            </a:pPr>
            <a:endParaRPr lang="tr-TR" sz="2800" dirty="0"/>
          </a:p>
        </p:txBody>
      </p:sp>
    </p:spTree>
    <p:extLst>
      <p:ext uri="{BB962C8B-B14F-4D97-AF65-F5344CB8AC3E}">
        <p14:creationId xmlns:p14="http://schemas.microsoft.com/office/powerpoint/2010/main" val="27318325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sz="3600" b="1" dirty="0" smtClean="0">
                <a:solidFill>
                  <a:srgbClr val="C00000"/>
                </a:solidFill>
              </a:rPr>
              <a:t>BAŞLICA TM ALANIN LİSANS PROGRAMLARI</a:t>
            </a:r>
            <a:endParaRPr lang="tr-TR" sz="3600" b="1" dirty="0">
              <a:solidFill>
                <a:srgbClr val="C00000"/>
              </a:solidFill>
            </a:endParaRPr>
          </a:p>
        </p:txBody>
      </p:sp>
      <p:sp>
        <p:nvSpPr>
          <p:cNvPr id="3" name="İçerik Yer Tutucusu 2"/>
          <p:cNvSpPr>
            <a:spLocks noGrp="1"/>
          </p:cNvSpPr>
          <p:nvPr>
            <p:ph idx="1"/>
          </p:nvPr>
        </p:nvSpPr>
        <p:spPr>
          <a:xfrm>
            <a:off x="457200" y="1600200"/>
            <a:ext cx="6059016" cy="4525963"/>
          </a:xfrm>
        </p:spPr>
        <p:txBody>
          <a:bodyPr>
            <a:normAutofit fontScale="92500"/>
          </a:bodyPr>
          <a:lstStyle/>
          <a:p>
            <a:r>
              <a:rPr lang="tr-TR" sz="2600" dirty="0" smtClean="0"/>
              <a:t>HUKUK SİYASET, KAMU, ULUSLARARASI İLİŞ.</a:t>
            </a:r>
          </a:p>
          <a:p>
            <a:r>
              <a:rPr lang="tr-TR" sz="2600" dirty="0" smtClean="0"/>
              <a:t>İKTİSAT, İŞLETME, YÖNETİM PROGRAMLARI</a:t>
            </a:r>
          </a:p>
          <a:p>
            <a:r>
              <a:rPr lang="tr-TR" sz="2600" dirty="0" smtClean="0"/>
              <a:t>TİCARET LOJİSTİK PROGRAMLARI</a:t>
            </a:r>
          </a:p>
          <a:p>
            <a:r>
              <a:rPr lang="tr-TR" sz="2600" dirty="0" smtClean="0"/>
              <a:t>BANKACLIK, SİGORTA, FİNANS, EKONOMİ</a:t>
            </a:r>
          </a:p>
          <a:p>
            <a:r>
              <a:rPr lang="tr-TR" sz="2600" dirty="0" smtClean="0"/>
              <a:t>TURİZM RPOGRAMLARI</a:t>
            </a:r>
          </a:p>
          <a:p>
            <a:r>
              <a:rPr lang="tr-TR" sz="2600" dirty="0" smtClean="0"/>
              <a:t>FELSEFE, SOSYOLOJİ, PSİKOLOJİ,  PDR, </a:t>
            </a:r>
          </a:p>
          <a:p>
            <a:r>
              <a:rPr lang="tr-TR" sz="2600" dirty="0" smtClean="0"/>
              <a:t>SINIF ÖĞRT. ÇOCUK GELİŞİMİ, SOSYAL HİZMET</a:t>
            </a:r>
          </a:p>
          <a:p>
            <a:r>
              <a:rPr lang="tr-TR" sz="2600" dirty="0" smtClean="0"/>
              <a:t>İÇ MİMARLIK ve ÇEVRE TASARIM, GRAFİK TASARIMI , MODA TASARIMI</a:t>
            </a:r>
          </a:p>
          <a:p>
            <a:endParaRPr lang="tr-TR"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712729">
            <a:off x="6501477" y="1542005"/>
            <a:ext cx="2313186" cy="3440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285515">
            <a:off x="5876656" y="3922518"/>
            <a:ext cx="2712243" cy="2137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380935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4000" b="1" dirty="0" smtClean="0">
                <a:solidFill>
                  <a:srgbClr val="C00000"/>
                </a:solidFill>
              </a:rPr>
              <a:t>SAYISAL / MATEMATİK FEN ALAN</a:t>
            </a:r>
            <a:endParaRPr lang="tr-TR" sz="4000" b="1" dirty="0">
              <a:solidFill>
                <a:srgbClr val="C00000"/>
              </a:solidFill>
            </a:endParaRPr>
          </a:p>
        </p:txBody>
      </p:sp>
      <p:sp>
        <p:nvSpPr>
          <p:cNvPr id="3" name="İçerik Yer Tutucusu 2"/>
          <p:cNvSpPr>
            <a:spLocks noGrp="1"/>
          </p:cNvSpPr>
          <p:nvPr>
            <p:ph idx="1"/>
          </p:nvPr>
        </p:nvSpPr>
        <p:spPr>
          <a:xfrm>
            <a:off x="467544" y="1628800"/>
            <a:ext cx="8229600" cy="4525963"/>
          </a:xfrm>
        </p:spPr>
        <p:txBody>
          <a:bodyPr>
            <a:normAutofit lnSpcReduction="10000"/>
          </a:bodyPr>
          <a:lstStyle/>
          <a:p>
            <a:pPr marL="0" indent="0" algn="ctr">
              <a:buNone/>
            </a:pPr>
            <a:r>
              <a:rPr lang="tr-TR" sz="2800" b="1" dirty="0">
                <a:solidFill>
                  <a:srgbClr val="0070C0"/>
                </a:solidFill>
              </a:rPr>
              <a:t>ESKİ LYS PUAN </a:t>
            </a:r>
            <a:r>
              <a:rPr lang="tr-TR" sz="2800" b="1" dirty="0" smtClean="0">
                <a:solidFill>
                  <a:srgbClr val="0070C0"/>
                </a:solidFill>
              </a:rPr>
              <a:t>TÜRLERİ  MF-1, MF-2, MF-3 MF-4</a:t>
            </a:r>
            <a:endParaRPr lang="tr-TR" sz="2800" b="1" dirty="0">
              <a:solidFill>
                <a:srgbClr val="0070C0"/>
              </a:solidFill>
            </a:endParaRPr>
          </a:p>
          <a:p>
            <a:pPr algn="ctr"/>
            <a:endParaRPr lang="tr-TR" sz="2800" dirty="0"/>
          </a:p>
          <a:p>
            <a:pPr marL="0" indent="0" algn="ctr">
              <a:buNone/>
            </a:pPr>
            <a:r>
              <a:rPr lang="tr-TR" sz="2800" dirty="0"/>
              <a:t> </a:t>
            </a:r>
            <a:r>
              <a:rPr lang="tr-TR" sz="2800" dirty="0" smtClean="0"/>
              <a:t>SAYISAL(</a:t>
            </a:r>
            <a:r>
              <a:rPr lang="tr-TR" sz="2800" b="1" dirty="0" smtClean="0">
                <a:solidFill>
                  <a:srgbClr val="FF0000"/>
                </a:solidFill>
              </a:rPr>
              <a:t>SAY </a:t>
            </a:r>
            <a:r>
              <a:rPr lang="tr-TR" sz="2800" b="1" dirty="0">
                <a:solidFill>
                  <a:srgbClr val="FF0000"/>
                </a:solidFill>
              </a:rPr>
              <a:t>veya </a:t>
            </a:r>
            <a:r>
              <a:rPr lang="tr-TR" sz="2800" b="1" dirty="0" smtClean="0">
                <a:solidFill>
                  <a:srgbClr val="FF0000"/>
                </a:solidFill>
              </a:rPr>
              <a:t>MF </a:t>
            </a:r>
            <a:r>
              <a:rPr lang="tr-TR" sz="2800" dirty="0"/>
              <a:t>OLARAK ADLANDIRILABİLİR)</a:t>
            </a:r>
          </a:p>
          <a:p>
            <a:pPr marL="0" indent="0" algn="ctr">
              <a:buNone/>
            </a:pPr>
            <a:endParaRPr lang="tr-TR" sz="2800" dirty="0"/>
          </a:p>
          <a:p>
            <a:pPr marL="0" indent="0" algn="ctr">
              <a:buNone/>
            </a:pPr>
            <a:r>
              <a:rPr lang="tr-TR" sz="2800" dirty="0"/>
              <a:t>   YKS’DE GİRMESİ GEREKEN SINAVLAR</a:t>
            </a:r>
          </a:p>
          <a:p>
            <a:pPr marL="0" indent="0" algn="ctr">
              <a:buNone/>
            </a:pPr>
            <a:endParaRPr lang="tr-TR" sz="2800" dirty="0"/>
          </a:p>
          <a:p>
            <a:pPr marL="0" indent="0" algn="ctr">
              <a:buNone/>
            </a:pPr>
            <a:r>
              <a:rPr lang="tr-TR" sz="2800" b="1" dirty="0" smtClean="0"/>
              <a:t>FEN BİLİMLERİ SINAVI 40 SORU</a:t>
            </a:r>
            <a:endParaRPr lang="tr-TR" sz="2800" b="1" dirty="0"/>
          </a:p>
          <a:p>
            <a:pPr marL="0" indent="0" algn="ctr">
              <a:buNone/>
            </a:pPr>
            <a:r>
              <a:rPr lang="tr-TR" sz="2800" b="1" dirty="0"/>
              <a:t>  ve </a:t>
            </a:r>
          </a:p>
          <a:p>
            <a:pPr marL="0" indent="0" algn="ctr">
              <a:buNone/>
            </a:pPr>
            <a:r>
              <a:rPr lang="tr-TR" sz="2800" b="1" dirty="0"/>
              <a:t>METEMATİK SINAVI 40 </a:t>
            </a:r>
            <a:r>
              <a:rPr lang="tr-TR" sz="2800" b="1" dirty="0" smtClean="0"/>
              <a:t>SORU</a:t>
            </a:r>
            <a:endParaRPr lang="tr-TR" sz="2800" dirty="0"/>
          </a:p>
        </p:txBody>
      </p:sp>
    </p:spTree>
    <p:extLst>
      <p:ext uri="{BB962C8B-B14F-4D97-AF65-F5344CB8AC3E}">
        <p14:creationId xmlns:p14="http://schemas.microsoft.com/office/powerpoint/2010/main" val="42568483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Autofit/>
          </a:bodyPr>
          <a:lstStyle/>
          <a:p>
            <a:r>
              <a:rPr lang="tr-TR" sz="3600" b="1" dirty="0" smtClean="0">
                <a:solidFill>
                  <a:srgbClr val="C00000"/>
                </a:solidFill>
              </a:rPr>
              <a:t>SAYISAL ALANI MESLEKLER</a:t>
            </a:r>
            <a:r>
              <a:rPr lang="tr-TR" sz="3600" dirty="0" smtClean="0"/>
              <a:t/>
            </a:r>
            <a:br>
              <a:rPr lang="tr-TR" sz="3600" dirty="0" smtClean="0"/>
            </a:br>
            <a:endParaRPr lang="tr-TR" sz="3600" dirty="0"/>
          </a:p>
        </p:txBody>
      </p:sp>
      <p:sp>
        <p:nvSpPr>
          <p:cNvPr id="3" name="İçerik Yer Tutucusu 2"/>
          <p:cNvSpPr>
            <a:spLocks noGrp="1"/>
          </p:cNvSpPr>
          <p:nvPr>
            <p:ph idx="1"/>
          </p:nvPr>
        </p:nvSpPr>
        <p:spPr>
          <a:xfrm>
            <a:off x="457200" y="1600200"/>
            <a:ext cx="5626968" cy="4525963"/>
          </a:xfrm>
        </p:spPr>
        <p:txBody>
          <a:bodyPr>
            <a:normAutofit fontScale="92500" lnSpcReduction="10000"/>
          </a:bodyPr>
          <a:lstStyle/>
          <a:p>
            <a:r>
              <a:rPr lang="tr-TR" sz="2400" dirty="0" smtClean="0"/>
              <a:t>TÜM MÜHENDİSLİKLER</a:t>
            </a:r>
          </a:p>
          <a:p>
            <a:r>
              <a:rPr lang="tr-TR" sz="2400" dirty="0" smtClean="0"/>
              <a:t>UÇAK, GEMİ, HAVACILIK UZAY PROGRAMLARI</a:t>
            </a:r>
          </a:p>
          <a:p>
            <a:r>
              <a:rPr lang="tr-TR" sz="2400" dirty="0" smtClean="0"/>
              <a:t>TIP, DİŞ, ECZACILIK, HEMŞİRELİK, EBELİK, DİL KONUŞMA</a:t>
            </a:r>
          </a:p>
          <a:p>
            <a:r>
              <a:rPr lang="tr-TR" sz="2400" dirty="0" smtClean="0"/>
              <a:t>FİZYOTERAPİ, BESLENME DİY, ODYOLOJİ TÜM SAĞLIK PROG.</a:t>
            </a:r>
          </a:p>
          <a:p>
            <a:r>
              <a:rPr lang="tr-TR" sz="2400" dirty="0" smtClean="0"/>
              <a:t>ZİRAAT PROGRAMLARI</a:t>
            </a:r>
          </a:p>
          <a:p>
            <a:r>
              <a:rPr lang="tr-TR" sz="2400" dirty="0"/>
              <a:t> </a:t>
            </a:r>
            <a:r>
              <a:rPr lang="tr-TR" sz="2400" dirty="0" smtClean="0"/>
              <a:t>İSTATİSTİK, MATEMATİK, BİLGİSAYAR PROGRAMLARI</a:t>
            </a:r>
          </a:p>
          <a:p>
            <a:r>
              <a:rPr lang="tr-TR" sz="2400" dirty="0"/>
              <a:t> </a:t>
            </a:r>
            <a:r>
              <a:rPr lang="tr-TR" sz="2400" dirty="0" smtClean="0"/>
              <a:t>FEN PROGRAMLARI FİZİK – KİMYA – BİYOLOJİ </a:t>
            </a:r>
            <a:endParaRPr lang="tr-TR" sz="2400" dirty="0"/>
          </a:p>
          <a:p>
            <a:r>
              <a:rPr lang="tr-TR" sz="2400" dirty="0" smtClean="0"/>
              <a:t>MİMARLIK, İÇ MİMARLIK</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12160" y="780184"/>
            <a:ext cx="2878137" cy="238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33977" y="4365105"/>
            <a:ext cx="3010023" cy="257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47324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normAutofit/>
          </a:bodyPr>
          <a:lstStyle/>
          <a:p>
            <a:r>
              <a:rPr lang="tr-TR" sz="6000" dirty="0" smtClean="0"/>
              <a:t>DİL ile </a:t>
            </a:r>
            <a:r>
              <a:rPr lang="tr-TR" sz="6000" dirty="0"/>
              <a:t>alan bölümler</a:t>
            </a: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510682">
            <a:off x="3297888" y="2855486"/>
            <a:ext cx="2249309" cy="1952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8" name="Group 383"/>
          <p:cNvGraphicFramePr>
            <a:graphicFrameLocks noGrp="1"/>
          </p:cNvGraphicFramePr>
          <p:nvPr>
            <p:extLst>
              <p:ext uri="{D42A27DB-BD31-4B8C-83A1-F6EECF244321}">
                <p14:modId xmlns:p14="http://schemas.microsoft.com/office/powerpoint/2010/main" val="301217576"/>
              </p:ext>
            </p:extLst>
          </p:nvPr>
        </p:nvGraphicFramePr>
        <p:xfrm>
          <a:off x="251520" y="1484784"/>
          <a:ext cx="2968625" cy="4768368"/>
        </p:xfrm>
        <a:graphic>
          <a:graphicData uri="http://schemas.openxmlformats.org/drawingml/2006/table">
            <a:tbl>
              <a:tblPr>
                <a:tableStyleId>{69CF1AB2-1976-4502-BF36-3FF5EA218861}</a:tableStyleId>
              </a:tblPr>
              <a:tblGrid>
                <a:gridCol w="395287"/>
                <a:gridCol w="2573338"/>
              </a:tblGrid>
              <a:tr h="346601">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c hMerge="1">
                  <a:txBody>
                    <a:bodyPr/>
                    <a:lstStyle/>
                    <a:p>
                      <a:endParaRPr lang="tr-TR"/>
                    </a:p>
                  </a:txBody>
                  <a:tcPr/>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Alman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2.</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Almanca Öğretmenliği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3.</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Amerikan Kültürü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4.</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err="1" smtClean="0">
                          <a:ln>
                            <a:noFill/>
                          </a:ln>
                          <a:effectLst/>
                        </a:rPr>
                        <a:t>Çeviribilim</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Alm</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İng</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Fra</a:t>
                      </a:r>
                      <a:r>
                        <a:rPr kumimoji="0" lang="tr-TR" sz="1200" u="none" strike="noStrike" cap="none" normalizeH="0" baseline="0" dirty="0" smtClean="0">
                          <a:ln>
                            <a:noFill/>
                          </a:ln>
                          <a:effectLst/>
                        </a:rPr>
                        <a:t>.)</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830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5.</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Dilbilimi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6.</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Dilbilim (</a:t>
                      </a:r>
                      <a:r>
                        <a:rPr kumimoji="0" lang="tr-TR" sz="1200" u="none" strike="noStrike" cap="none" normalizeH="0" baseline="0" dirty="0" err="1" smtClean="0">
                          <a:ln>
                            <a:noFill/>
                          </a:ln>
                          <a:effectLst/>
                        </a:rPr>
                        <a:t>Alm</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İng</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Fra</a:t>
                      </a:r>
                      <a:r>
                        <a:rPr kumimoji="0" lang="tr-TR" sz="1200" u="none" strike="noStrike" cap="none" normalizeH="0" baseline="0" dirty="0" smtClean="0">
                          <a:ln>
                            <a:noFill/>
                          </a:ln>
                          <a:effectLst/>
                        </a:rPr>
                        <a:t>.)</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7.</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Fransız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8.</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Fransızca Öğretmenliği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9.</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İngiliz Dil Bilimi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10.</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İngiliz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11.</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İngiliz Dili ve Karşılaştırmalı Edebiyat</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12.</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İngilizce Öğretmenliği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13.</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Karşılaştırmalı Ed. (</a:t>
                      </a:r>
                      <a:r>
                        <a:rPr kumimoji="0" lang="tr-TR" sz="1200" u="none" strike="noStrike" cap="none" normalizeH="0" baseline="0" dirty="0" err="1" smtClean="0">
                          <a:ln>
                            <a:noFill/>
                          </a:ln>
                          <a:effectLst/>
                        </a:rPr>
                        <a:t>Alm</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İng</a:t>
                      </a:r>
                      <a:r>
                        <a:rPr kumimoji="0" lang="tr-TR" sz="1200" u="none" strike="noStrike" cap="none" normalizeH="0" baseline="0" dirty="0" smtClean="0">
                          <a:ln>
                            <a:noFill/>
                          </a:ln>
                          <a:effectLst/>
                        </a:rPr>
                        <a:t>, </a:t>
                      </a:r>
                      <a:r>
                        <a:rPr kumimoji="0" lang="tr-TR" sz="1200" u="none" strike="noStrike" cap="none" normalizeH="0" baseline="0" dirty="0" err="1" smtClean="0">
                          <a:ln>
                            <a:noFill/>
                          </a:ln>
                          <a:effectLst/>
                        </a:rPr>
                        <a:t>Fra</a:t>
                      </a:r>
                      <a:r>
                        <a:rPr kumimoji="0" lang="tr-TR" sz="1200" u="none" strike="noStrike" cap="none" normalizeH="0" baseline="0" dirty="0" smtClean="0">
                          <a:ln>
                            <a:noFill/>
                          </a:ln>
                          <a:effectLst/>
                        </a:rPr>
                        <a:t>.)</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14.</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000" u="none" strike="noStrike" cap="none" normalizeH="0" baseline="0" dirty="0" smtClean="0">
                          <a:ln>
                            <a:noFill/>
                          </a:ln>
                          <a:effectLst/>
                        </a:rPr>
                        <a:t>Mütercim-Tercümanlık (</a:t>
                      </a:r>
                      <a:r>
                        <a:rPr kumimoji="0" lang="tr-TR" sz="1000" u="none" strike="noStrike" cap="none" normalizeH="0" baseline="0" dirty="0" err="1" smtClean="0">
                          <a:ln>
                            <a:noFill/>
                          </a:ln>
                          <a:effectLst/>
                        </a:rPr>
                        <a:t>Alm</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İng</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Fra</a:t>
                      </a:r>
                      <a:r>
                        <a:rPr kumimoji="0" lang="tr-TR" sz="1000" u="none" strike="noStrike" cap="none" normalizeH="0" baseline="0" dirty="0" smtClean="0">
                          <a:ln>
                            <a:noFill/>
                          </a:ln>
                          <a:effectLst/>
                        </a:rPr>
                        <a:t>.)</a:t>
                      </a:r>
                      <a:endParaRPr kumimoji="0" lang="tr-TR"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15.</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000" u="none" strike="noStrike" cap="none" normalizeH="0" baseline="0" dirty="0" smtClean="0">
                          <a:ln>
                            <a:noFill/>
                          </a:ln>
                          <a:effectLst/>
                        </a:rPr>
                        <a:t>Turizm Rehberliği (</a:t>
                      </a:r>
                      <a:r>
                        <a:rPr kumimoji="0" lang="tr-TR" sz="1000" u="none" strike="noStrike" cap="none" normalizeH="0" baseline="0" dirty="0" err="1" smtClean="0">
                          <a:ln>
                            <a:noFill/>
                          </a:ln>
                          <a:effectLst/>
                        </a:rPr>
                        <a:t>Alm</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İng</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Fra</a:t>
                      </a:r>
                      <a:r>
                        <a:rPr kumimoji="0" lang="tr-TR" sz="1000" u="none" strike="noStrike" cap="none" normalizeH="0" baseline="0" dirty="0" smtClean="0">
                          <a:ln>
                            <a:noFill/>
                          </a:ln>
                          <a:effectLst/>
                        </a:rPr>
                        <a:t>.) (Fak.)</a:t>
                      </a:r>
                      <a:endParaRPr kumimoji="0" lang="tr-TR"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7463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16.</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000" u="none" strike="noStrike" cap="none" normalizeH="0" baseline="0" dirty="0" smtClean="0">
                          <a:ln>
                            <a:noFill/>
                          </a:ln>
                          <a:effectLst/>
                        </a:rPr>
                        <a:t>Turizm Rehberliği (</a:t>
                      </a:r>
                      <a:r>
                        <a:rPr kumimoji="0" lang="tr-TR" sz="1000" u="none" strike="noStrike" cap="none" normalizeH="0" baseline="0" dirty="0" err="1" smtClean="0">
                          <a:ln>
                            <a:noFill/>
                          </a:ln>
                          <a:effectLst/>
                        </a:rPr>
                        <a:t>Alm</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İng</a:t>
                      </a:r>
                      <a:r>
                        <a:rPr kumimoji="0" lang="tr-TR" sz="1000" u="none" strike="noStrike" cap="none" normalizeH="0" baseline="0" dirty="0" smtClean="0">
                          <a:ln>
                            <a:noFill/>
                          </a:ln>
                          <a:effectLst/>
                        </a:rPr>
                        <a:t>, </a:t>
                      </a:r>
                      <a:r>
                        <a:rPr kumimoji="0" lang="tr-TR" sz="1000" u="none" strike="noStrike" cap="none" normalizeH="0" baseline="0" dirty="0" err="1" smtClean="0">
                          <a:ln>
                            <a:noFill/>
                          </a:ln>
                          <a:effectLst/>
                        </a:rPr>
                        <a:t>Fra</a:t>
                      </a:r>
                      <a:r>
                        <a:rPr kumimoji="0" lang="tr-TR" sz="1000" u="none" strike="noStrike" cap="none" normalizeH="0" baseline="0" dirty="0" smtClean="0">
                          <a:ln>
                            <a:noFill/>
                          </a:ln>
                          <a:effectLst/>
                        </a:rPr>
                        <a:t>.) (Fak.) (YO)</a:t>
                      </a:r>
                      <a:endParaRPr kumimoji="0" lang="tr-TR" sz="10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bl>
          </a:graphicData>
        </a:graphic>
      </p:graphicFrame>
      <p:graphicFrame>
        <p:nvGraphicFramePr>
          <p:cNvPr id="10" name="Group 1009"/>
          <p:cNvGraphicFramePr>
            <a:graphicFrameLocks noGrp="1"/>
          </p:cNvGraphicFramePr>
          <p:nvPr>
            <p:extLst>
              <p:ext uri="{D42A27DB-BD31-4B8C-83A1-F6EECF244321}">
                <p14:modId xmlns:p14="http://schemas.microsoft.com/office/powerpoint/2010/main" val="2489551635"/>
              </p:ext>
            </p:extLst>
          </p:nvPr>
        </p:nvGraphicFramePr>
        <p:xfrm>
          <a:off x="5868144" y="1484784"/>
          <a:ext cx="3096344" cy="4754880"/>
        </p:xfrm>
        <a:graphic>
          <a:graphicData uri="http://schemas.openxmlformats.org/drawingml/2006/table">
            <a:tbl>
              <a:tblPr>
                <a:tableStyleId>{69CF1AB2-1976-4502-BF36-3FF5EA218861}</a:tableStyleId>
              </a:tblPr>
              <a:tblGrid>
                <a:gridCol w="504056"/>
                <a:gridCol w="2592288"/>
              </a:tblGrid>
              <a:tr h="269468">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c hMerge="1">
                  <a:txBody>
                    <a:bodyPr/>
                    <a:lstStyle/>
                    <a:p>
                      <a:endParaRPr lang="tr-TR"/>
                    </a:p>
                  </a:txBody>
                  <a:tcPr/>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Arnavutça</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2.</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Boşnakça</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3.</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Bulgar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4.</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Çağdaş Yunan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5.</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Çeviri Bilim (Batı Dilleri)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6.</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Dilbilim (Batı Dilleri)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7.</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Eski Yunan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8.</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İspanyol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9.</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İtalyan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10.</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Karşılaştırmalı Edebiyat (Batı dilleri)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11.</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Latin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12.</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Leh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13.</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200" u="none" strike="noStrike" cap="none" normalizeH="0" baseline="0" dirty="0" smtClean="0">
                          <a:ln>
                            <a:noFill/>
                          </a:ln>
                          <a:effectLst/>
                        </a:rPr>
                        <a:t>Mütercim-Tercümanlık (Batı Dilleri)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14.</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Turizm Rehberliği (Batı Dilleri)</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15.</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Yunan Dili ve Edebiyatı</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16.</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200" u="none" strike="noStrike" cap="none" normalizeH="0" baseline="0" dirty="0" smtClean="0">
                          <a:ln>
                            <a:noFill/>
                          </a:ln>
                          <a:effectLst/>
                        </a:rPr>
                        <a:t>Yunanca</a:t>
                      </a:r>
                      <a:endParaRPr kumimoji="0" lang="tr-TR" sz="12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bl>
          </a:graphicData>
        </a:graphic>
      </p:graphicFrame>
    </p:spTree>
    <p:extLst>
      <p:ext uri="{BB962C8B-B14F-4D97-AF65-F5344CB8AC3E}">
        <p14:creationId xmlns:p14="http://schemas.microsoft.com/office/powerpoint/2010/main" val="246141080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Group 1009"/>
          <p:cNvGraphicFramePr>
            <a:graphicFrameLocks noGrp="1"/>
          </p:cNvGraphicFramePr>
          <p:nvPr>
            <p:ph idx="1"/>
            <p:extLst>
              <p:ext uri="{D42A27DB-BD31-4B8C-83A1-F6EECF244321}">
                <p14:modId xmlns:p14="http://schemas.microsoft.com/office/powerpoint/2010/main" val="774558607"/>
              </p:ext>
            </p:extLst>
          </p:nvPr>
        </p:nvGraphicFramePr>
        <p:xfrm>
          <a:off x="450014" y="1412776"/>
          <a:ext cx="3024336" cy="5029200"/>
        </p:xfrm>
        <a:graphic>
          <a:graphicData uri="http://schemas.openxmlformats.org/drawingml/2006/table">
            <a:tbl>
              <a:tblPr>
                <a:tableStyleId>{69CF1AB2-1976-4502-BF36-3FF5EA218861}</a:tableStyleId>
              </a:tblPr>
              <a:tblGrid>
                <a:gridCol w="504056"/>
                <a:gridCol w="2520280"/>
              </a:tblGrid>
              <a:tr h="269468">
                <a:tc gridSpan="2">
                  <a:txBody>
                    <a:body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tr-TR" sz="1800" b="1" i="0" u="none" strike="noStrike" cap="none" normalizeH="0" baseline="0" dirty="0" smtClean="0">
                        <a:ln>
                          <a:noFill/>
                        </a:ln>
                        <a:solidFill>
                          <a:schemeClr val="tx1"/>
                        </a:solidFill>
                        <a:effectLst/>
                        <a:latin typeface="Arial" pitchFamily="34" charset="0"/>
                        <a:cs typeface="Arial" pitchFamily="34" charset="0"/>
                      </a:endParaRPr>
                    </a:p>
                  </a:txBody>
                  <a:tcPr anchor="b" horzOverflow="overflow"/>
                </a:tc>
                <a:tc hMerge="1">
                  <a:txBody>
                    <a:bodyPr/>
                    <a:lstStyle/>
                    <a:p>
                      <a:endParaRPr lang="tr-TR"/>
                    </a:p>
                  </a:txBody>
                  <a:tcPr/>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Arap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2.</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Arapça Öğretmenliği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3.</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err="1" smtClean="0">
                          <a:ln>
                            <a:noFill/>
                          </a:ln>
                          <a:effectLst/>
                        </a:rPr>
                        <a:t>Çeviribilim</a:t>
                      </a:r>
                      <a:r>
                        <a:rPr kumimoji="0" lang="tr-TR" sz="1100" u="none" strike="noStrike" cap="none" normalizeH="0" baseline="0" dirty="0" smtClean="0">
                          <a:ln>
                            <a:noFill/>
                          </a:ln>
                          <a:effectLst/>
                        </a:rPr>
                        <a:t> (Doğu Dilleri)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4.</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100" u="none" strike="noStrike" cap="none" normalizeH="0" baseline="0" dirty="0" smtClean="0">
                          <a:ln>
                            <a:noFill/>
                          </a:ln>
                          <a:effectLst/>
                        </a:rPr>
                        <a:t>Çin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5.</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Dilbilim (Doğu Dilleri)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6.</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Ermeni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7.</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Fars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8.</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Gürcü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9.</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100" u="none" strike="noStrike" cap="none" normalizeH="0" baseline="0" dirty="0" err="1" smtClean="0">
                          <a:ln>
                            <a:noFill/>
                          </a:ln>
                          <a:effectLst/>
                        </a:rPr>
                        <a:t>Hungaroloji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10.</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İbrani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smtClean="0">
                          <a:ln>
                            <a:noFill/>
                          </a:ln>
                          <a:effectLst/>
                        </a:rPr>
                        <a:t>11.</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100" u="none" strike="noStrike" cap="none" normalizeH="0" baseline="0" dirty="0" smtClean="0">
                          <a:ln>
                            <a:noFill/>
                          </a:ln>
                          <a:effectLst/>
                        </a:rPr>
                        <a:t>Japonca Öğretmenliği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12.</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Karşılaştırmalı Edebiyat (Doğu Dilleri)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13.</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Kore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smtClean="0">
                          <a:ln>
                            <a:noFill/>
                          </a:ln>
                          <a:effectLst/>
                        </a:rPr>
                        <a:t>14.</a:t>
                      </a:r>
                      <a:endParaRPr kumimoji="0" lang="tr-TR" sz="1100" b="0" i="0" u="none" strike="noStrike" cap="none" normalizeH="0" baseline="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100" u="none" strike="noStrike" cap="none" normalizeH="0" baseline="0" dirty="0" smtClean="0">
                          <a:ln>
                            <a:noFill/>
                          </a:ln>
                          <a:effectLst/>
                        </a:rPr>
                        <a:t>Mütercim-Tercümanlık (Doğu Dilleri)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15.</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Rus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16.</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defRPr/>
                      </a:pPr>
                      <a:r>
                        <a:rPr kumimoji="0" lang="tr-TR" sz="1100" u="none" strike="noStrike" cap="none" normalizeH="0" baseline="0" dirty="0" smtClean="0">
                          <a:ln>
                            <a:noFill/>
                          </a:ln>
                          <a:effectLst/>
                        </a:rPr>
                        <a:t>Sinoloji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17.</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Turizm Rehberliği (Doğu Dilleri)</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r h="2544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18.</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tr-TR" sz="1100" u="none" strike="noStrike" cap="none" normalizeH="0" baseline="0" dirty="0" smtClean="0">
                          <a:ln>
                            <a:noFill/>
                          </a:ln>
                          <a:effectLst/>
                        </a:rPr>
                        <a:t>Urdu Dili ve Edebiyatı</a:t>
                      </a:r>
                      <a:endParaRPr kumimoji="0" lang="tr-TR" sz="1100" b="0" i="0" u="none" strike="noStrike" cap="none" normalizeH="0" baseline="0" dirty="0" smtClean="0">
                        <a:ln>
                          <a:noFill/>
                        </a:ln>
                        <a:solidFill>
                          <a:srgbClr val="000000"/>
                        </a:solidFill>
                        <a:effectLst/>
                        <a:latin typeface="Times New Roman" pitchFamily="18" charset="0"/>
                        <a:cs typeface="Times New Roman" pitchFamily="18" charset="0"/>
                      </a:endParaRPr>
                    </a:p>
                  </a:txBody>
                  <a:tcPr anchor="b" horzOverflow="overflow"/>
                </a:tc>
              </a:tr>
            </a:tbl>
          </a:graphicData>
        </a:graphic>
      </p:graphicFrame>
      <p:sp>
        <p:nvSpPr>
          <p:cNvPr id="3" name="Başlık 2"/>
          <p:cNvSpPr>
            <a:spLocks noGrp="1"/>
          </p:cNvSpPr>
          <p:nvPr>
            <p:ph type="title"/>
          </p:nvPr>
        </p:nvSpPr>
        <p:spPr/>
        <p:txBody>
          <a:bodyPr/>
          <a:lstStyle/>
          <a:p>
            <a:r>
              <a:rPr lang="tr-TR" sz="6000" dirty="0" smtClean="0"/>
              <a:t>DİL </a:t>
            </a:r>
            <a:r>
              <a:rPr lang="tr-TR" sz="6000" dirty="0"/>
              <a:t>ile alan bölümler</a:t>
            </a:r>
            <a:endParaRPr lang="tr-TR"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55976" y="2996952"/>
            <a:ext cx="4392488" cy="1177886"/>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891816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descr="ortaöğretim başarı puanı - obp"/>
          <p:cNvPicPr>
            <a:picLocks noGrp="1"/>
          </p:cNvPicPr>
          <p:nvPr>
            <p:ph idx="1"/>
          </p:nvPr>
        </p:nvPicPr>
        <p:blipFill rotWithShape="1">
          <a:blip r:embed="rId2" cstate="print">
            <a:extLst>
              <a:ext uri="{28A0092B-C50C-407E-A947-70E740481C1C}">
                <a14:useLocalDpi xmlns:a14="http://schemas.microsoft.com/office/drawing/2010/main" val="0"/>
              </a:ext>
            </a:extLst>
          </a:blip>
          <a:srcRect r="24887"/>
          <a:stretch/>
        </p:blipFill>
        <p:spPr bwMode="auto">
          <a:xfrm>
            <a:off x="3203848" y="1628800"/>
            <a:ext cx="2592288" cy="4765024"/>
          </a:xfrm>
          <a:prstGeom prst="rect">
            <a:avLst/>
          </a:prstGeom>
          <a:ln>
            <a:noFill/>
          </a:ln>
          <a:effectLst>
            <a:outerShdw blurRad="292100" dist="139700" dir="2700000" algn="tl" rotWithShape="0">
              <a:srgbClr val="333333">
                <a:alpha val="65000"/>
              </a:srgbClr>
            </a:outerShdw>
          </a:effectLst>
        </p:spPr>
      </p:pic>
      <p:sp>
        <p:nvSpPr>
          <p:cNvPr id="3" name="Başlık 2"/>
          <p:cNvSpPr>
            <a:spLocks noGrp="1"/>
          </p:cNvSpPr>
          <p:nvPr>
            <p:ph type="title"/>
          </p:nvPr>
        </p:nvSpPr>
        <p:spPr/>
        <p:txBody>
          <a:bodyPr/>
          <a:lstStyle/>
          <a:p>
            <a:r>
              <a:rPr lang="tr-TR" dirty="0" smtClean="0"/>
              <a:t>OBP NEDİR NASIL HESAPLANIR?</a:t>
            </a:r>
            <a:endParaRPr lang="tr-TR" dirty="0"/>
          </a:p>
        </p:txBody>
      </p:sp>
      <p:pic>
        <p:nvPicPr>
          <p:cNvPr id="4" name="Resim 3" descr="ortaöğretim başarı puanı - obp"/>
          <p:cNvPicPr/>
          <p:nvPr/>
        </p:nvPicPr>
        <p:blipFill rotWithShape="1">
          <a:blip r:embed="rId3" cstate="print">
            <a:extLst>
              <a:ext uri="{28A0092B-C50C-407E-A947-70E740481C1C}">
                <a14:useLocalDpi xmlns:a14="http://schemas.microsoft.com/office/drawing/2010/main" val="0"/>
              </a:ext>
            </a:extLst>
          </a:blip>
          <a:srcRect r="24956"/>
          <a:stretch/>
        </p:blipFill>
        <p:spPr bwMode="auto">
          <a:xfrm>
            <a:off x="827584" y="1628800"/>
            <a:ext cx="2160240" cy="4746838"/>
          </a:xfrm>
          <a:prstGeom prst="rect">
            <a:avLst/>
          </a:prstGeom>
          <a:ln>
            <a:noFill/>
          </a:ln>
          <a:effectLst>
            <a:outerShdw blurRad="292100" dist="139700" dir="2700000" algn="tl" rotWithShape="0">
              <a:srgbClr val="333333">
                <a:alpha val="65000"/>
              </a:srgbClr>
            </a:outerShdw>
          </a:effectLst>
        </p:spPr>
      </p:pic>
      <p:pic>
        <p:nvPicPr>
          <p:cNvPr id="6" name="Resim 5" descr="ortaöğretim başarı puanı - obp"/>
          <p:cNvPicPr/>
          <p:nvPr/>
        </p:nvPicPr>
        <p:blipFill rotWithShape="1">
          <a:blip r:embed="rId4" cstate="print">
            <a:extLst>
              <a:ext uri="{28A0092B-C50C-407E-A947-70E740481C1C}">
                <a14:useLocalDpi xmlns:a14="http://schemas.microsoft.com/office/drawing/2010/main" val="0"/>
              </a:ext>
            </a:extLst>
          </a:blip>
          <a:srcRect r="25744"/>
          <a:stretch/>
        </p:blipFill>
        <p:spPr bwMode="auto">
          <a:xfrm>
            <a:off x="5940152" y="3888429"/>
            <a:ext cx="1924929" cy="2520280"/>
          </a:xfrm>
          <a:prstGeom prst="rect">
            <a:avLst/>
          </a:prstGeom>
          <a:ln>
            <a:noFill/>
          </a:ln>
          <a:effectLst>
            <a:outerShdw blurRad="292100" dist="139700" dir="2700000" algn="tl" rotWithShape="0">
              <a:srgbClr val="333333">
                <a:alpha val="65000"/>
              </a:srgbClr>
            </a:outerShdw>
          </a:effectLst>
        </p:spPr>
      </p:pic>
      <p:sp>
        <p:nvSpPr>
          <p:cNvPr id="9" name="Katlanmış Nesne 8"/>
          <p:cNvSpPr/>
          <p:nvPr/>
        </p:nvSpPr>
        <p:spPr>
          <a:xfrm>
            <a:off x="5940151" y="1844824"/>
            <a:ext cx="2952329" cy="1872208"/>
          </a:xfrm>
          <a:prstGeom prst="foldedCorner">
            <a:avLst/>
          </a:prstGeom>
        </p:spPr>
        <p:style>
          <a:lnRef idx="3">
            <a:schemeClr val="lt1"/>
          </a:lnRef>
          <a:fillRef idx="1">
            <a:schemeClr val="accent1"/>
          </a:fillRef>
          <a:effectRef idx="1">
            <a:schemeClr val="accent1"/>
          </a:effectRef>
          <a:fontRef idx="minor">
            <a:schemeClr val="lt1"/>
          </a:fontRef>
        </p:style>
        <p:txBody>
          <a:bodyPr rtlCol="0" anchor="ctr"/>
          <a:lstStyle/>
          <a:p>
            <a:pPr algn="ctr"/>
            <a:endParaRPr lang="tr-TR">
              <a:solidFill>
                <a:prstClr val="white"/>
              </a:solidFill>
            </a:endParaRPr>
          </a:p>
        </p:txBody>
      </p:sp>
      <p:sp>
        <p:nvSpPr>
          <p:cNvPr id="10" name="Metin kutusu 9"/>
          <p:cNvSpPr txBox="1"/>
          <p:nvPr/>
        </p:nvSpPr>
        <p:spPr>
          <a:xfrm>
            <a:off x="5940152" y="1844825"/>
            <a:ext cx="2880320" cy="2062103"/>
          </a:xfrm>
          <a:prstGeom prst="rect">
            <a:avLst/>
          </a:prstGeom>
          <a:noFill/>
        </p:spPr>
        <p:txBody>
          <a:bodyPr wrap="square" rtlCol="0">
            <a:spAutoFit/>
          </a:bodyPr>
          <a:lstStyle/>
          <a:p>
            <a:pPr marL="285750" indent="-285750">
              <a:buFont typeface="Wingdings" pitchFamily="2" charset="2"/>
              <a:buChar char="ü"/>
            </a:pPr>
            <a:r>
              <a:rPr lang="tr-TR" sz="1600" dirty="0" smtClean="0">
                <a:solidFill>
                  <a:prstClr val="white"/>
                </a:solidFill>
              </a:rPr>
              <a:t>Diploma puanı önce 5, daha sonra 0,12 ile çarpılarak bulunur.</a:t>
            </a:r>
          </a:p>
          <a:p>
            <a:pPr marL="285750" indent="-285750">
              <a:buFont typeface="Wingdings" pitchFamily="2" charset="2"/>
              <a:buChar char="ü"/>
            </a:pPr>
            <a:r>
              <a:rPr lang="tr-TR" sz="1600" dirty="0" smtClean="0">
                <a:solidFill>
                  <a:prstClr val="white"/>
                </a:solidFill>
              </a:rPr>
              <a:t>En az 30, en fazla 60 gelir.</a:t>
            </a:r>
          </a:p>
          <a:p>
            <a:pPr marL="285750" indent="-285750">
              <a:buFont typeface="Wingdings" pitchFamily="2" charset="2"/>
              <a:buChar char="ü"/>
            </a:pPr>
            <a:r>
              <a:rPr lang="tr-TR" sz="1600" dirty="0" smtClean="0">
                <a:solidFill>
                  <a:prstClr val="white"/>
                </a:solidFill>
              </a:rPr>
              <a:t>Alınabilecek en yüksek puan 500 (ham)+ 60 (okuldan)=560’dır.</a:t>
            </a:r>
          </a:p>
          <a:p>
            <a:pPr marL="285750" indent="-285750">
              <a:buFont typeface="Wingdings" pitchFamily="2" charset="2"/>
              <a:buChar char="ü"/>
            </a:pPr>
            <a:endParaRPr lang="tr-TR" sz="1600" dirty="0">
              <a:solidFill>
                <a:prstClr val="white"/>
              </a:solidFill>
            </a:endParaRPr>
          </a:p>
        </p:txBody>
      </p:sp>
    </p:spTree>
    <p:extLst>
      <p:ext uri="{BB962C8B-B14F-4D97-AF65-F5344CB8AC3E}">
        <p14:creationId xmlns:p14="http://schemas.microsoft.com/office/powerpoint/2010/main" val="7619979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a:bodyPr>
          <a:lstStyle/>
          <a:p>
            <a:r>
              <a:rPr lang="tr-TR" sz="3600" dirty="0" smtClean="0">
                <a:solidFill>
                  <a:srgbClr val="FF0000"/>
                </a:solidFill>
              </a:rPr>
              <a:t>2018 ÖSYS BAŞVURUSU</a:t>
            </a:r>
            <a:endParaRPr lang="tr-TR" sz="3600" dirty="0">
              <a:solidFill>
                <a:srgbClr val="FF0000"/>
              </a:solidFill>
            </a:endParaRPr>
          </a:p>
        </p:txBody>
      </p:sp>
      <p:sp>
        <p:nvSpPr>
          <p:cNvPr id="3" name="İçerik Yer Tutucusu 2"/>
          <p:cNvSpPr>
            <a:spLocks noGrp="1"/>
          </p:cNvSpPr>
          <p:nvPr>
            <p:ph idx="1"/>
          </p:nvPr>
        </p:nvSpPr>
        <p:spPr/>
        <p:txBody>
          <a:bodyPr>
            <a:normAutofit/>
          </a:bodyPr>
          <a:lstStyle/>
          <a:p>
            <a:pPr marL="0" indent="0" algn="ctr">
              <a:buNone/>
            </a:pPr>
            <a:endParaRPr lang="tr-TR" sz="3600" dirty="0" smtClean="0"/>
          </a:p>
          <a:p>
            <a:pPr marL="0" indent="0" algn="ctr">
              <a:buNone/>
            </a:pPr>
            <a:r>
              <a:rPr lang="tr-TR" sz="3600" dirty="0" smtClean="0"/>
              <a:t>Başvuru Tarihi: 01-21 Mart 2018</a:t>
            </a:r>
          </a:p>
          <a:p>
            <a:pPr marL="0" indent="0">
              <a:buNone/>
            </a:pPr>
            <a:endParaRPr lang="tr-TR" sz="3600" dirty="0" smtClean="0"/>
          </a:p>
          <a:p>
            <a:pPr marL="0" indent="0">
              <a:buNone/>
            </a:pPr>
            <a:endParaRPr lang="tr-TR" sz="3600" dirty="0" smtClean="0"/>
          </a:p>
          <a:p>
            <a:pPr marL="0" indent="0" algn="ctr">
              <a:buNone/>
            </a:pPr>
            <a:r>
              <a:rPr lang="tr-TR" sz="3600" dirty="0" smtClean="0"/>
              <a:t>TYT ve YKS Sonuçlarının Açıklanması: </a:t>
            </a:r>
          </a:p>
          <a:p>
            <a:pPr marL="0" indent="0" algn="ctr">
              <a:buNone/>
            </a:pPr>
            <a:r>
              <a:rPr lang="tr-TR" sz="3600" dirty="0" smtClean="0"/>
              <a:t>31/07/2018</a:t>
            </a:r>
          </a:p>
          <a:p>
            <a:pPr marL="0" indent="0">
              <a:buNone/>
            </a:pPr>
            <a:endParaRPr lang="tr-TR" sz="2800" dirty="0"/>
          </a:p>
        </p:txBody>
      </p:sp>
    </p:spTree>
    <p:extLst>
      <p:ext uri="{BB962C8B-B14F-4D97-AF65-F5344CB8AC3E}">
        <p14:creationId xmlns:p14="http://schemas.microsoft.com/office/powerpoint/2010/main" val="41855967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a:xfrm>
            <a:off x="611560" y="1916832"/>
            <a:ext cx="7408333" cy="3450696"/>
          </a:xfrm>
        </p:spPr>
        <p:txBody>
          <a:bodyPr>
            <a:normAutofit fontScale="77500" lnSpcReduction="20000"/>
          </a:bodyPr>
          <a:lstStyle/>
          <a:p>
            <a:r>
              <a:rPr lang="tr-TR" dirty="0" smtClean="0">
                <a:solidFill>
                  <a:srgbClr val="7030A0"/>
                </a:solidFill>
              </a:rPr>
              <a:t>Tıp Fakültesi</a:t>
            </a:r>
            <a:r>
              <a:rPr lang="tr-TR" dirty="0" smtClean="0">
                <a:solidFill>
                  <a:schemeClr val="tx1"/>
                </a:solidFill>
              </a:rPr>
              <a:t>: 40.000</a:t>
            </a:r>
          </a:p>
          <a:p>
            <a:r>
              <a:rPr lang="tr-TR" dirty="0" smtClean="0">
                <a:solidFill>
                  <a:srgbClr val="7030A0"/>
                </a:solidFill>
              </a:rPr>
              <a:t>Hukuk fak</a:t>
            </a:r>
            <a:r>
              <a:rPr lang="tr-TR" dirty="0" smtClean="0">
                <a:solidFill>
                  <a:schemeClr val="tx1"/>
                </a:solidFill>
              </a:rPr>
              <a:t>: 150.000</a:t>
            </a:r>
          </a:p>
          <a:p>
            <a:r>
              <a:rPr lang="tr-TR" dirty="0" smtClean="0">
                <a:solidFill>
                  <a:srgbClr val="7030A0"/>
                </a:solidFill>
              </a:rPr>
              <a:t>Mimarlık: </a:t>
            </a:r>
            <a:r>
              <a:rPr lang="tr-TR" dirty="0" smtClean="0">
                <a:solidFill>
                  <a:schemeClr val="tx1"/>
                </a:solidFill>
              </a:rPr>
              <a:t>200.000</a:t>
            </a:r>
          </a:p>
          <a:p>
            <a:r>
              <a:rPr lang="tr-TR" dirty="0" smtClean="0">
                <a:solidFill>
                  <a:srgbClr val="7030A0"/>
                </a:solidFill>
              </a:rPr>
              <a:t>Mühendislik</a:t>
            </a:r>
            <a:r>
              <a:rPr lang="tr-TR" dirty="0" smtClean="0">
                <a:solidFill>
                  <a:schemeClr val="tx1"/>
                </a:solidFill>
              </a:rPr>
              <a:t> : 240.000</a:t>
            </a:r>
          </a:p>
          <a:p>
            <a:r>
              <a:rPr lang="tr-TR" b="1" dirty="0" smtClean="0">
                <a:solidFill>
                  <a:schemeClr val="accent4"/>
                </a:solidFill>
              </a:rPr>
              <a:t>Öğretmenlik</a:t>
            </a:r>
            <a:r>
              <a:rPr lang="tr-TR" dirty="0" smtClean="0"/>
              <a:t>: 240.000</a:t>
            </a:r>
            <a:endParaRPr lang="tr-TR" dirty="0" smtClean="0">
              <a:solidFill>
                <a:schemeClr val="tx1"/>
              </a:solidFill>
            </a:endParaRPr>
          </a:p>
          <a:p>
            <a:r>
              <a:rPr lang="tr-TR" dirty="0" smtClean="0">
                <a:solidFill>
                  <a:schemeClr val="tx1"/>
                </a:solidFill>
              </a:rPr>
              <a:t>(orman, ziraat, su ürünleri fak. Hariç)</a:t>
            </a:r>
          </a:p>
          <a:p>
            <a:endParaRPr lang="tr-TR" dirty="0">
              <a:solidFill>
                <a:schemeClr val="tx1"/>
              </a:solidFill>
            </a:endParaRPr>
          </a:p>
          <a:p>
            <a:r>
              <a:rPr lang="tr-TR" b="1" dirty="0" smtClean="0">
                <a:solidFill>
                  <a:srgbClr val="7030A0"/>
                </a:solidFill>
              </a:rPr>
              <a:t>Belirtilen sıralamalardan daha yüksek sıralamaya sahip olanlar bu bölümlere tercih yapamayacaklar!</a:t>
            </a:r>
            <a:endParaRPr lang="tr-TR" b="1" dirty="0">
              <a:solidFill>
                <a:srgbClr val="7030A0"/>
              </a:solidFill>
            </a:endParaRPr>
          </a:p>
        </p:txBody>
      </p:sp>
      <p:sp>
        <p:nvSpPr>
          <p:cNvPr id="3" name="Başlık 2"/>
          <p:cNvSpPr>
            <a:spLocks noGrp="1"/>
          </p:cNvSpPr>
          <p:nvPr>
            <p:ph type="title"/>
          </p:nvPr>
        </p:nvSpPr>
        <p:spPr/>
        <p:txBody>
          <a:bodyPr/>
          <a:lstStyle/>
          <a:p>
            <a:r>
              <a:rPr lang="tr-TR" dirty="0" smtClean="0"/>
              <a:t>BARAJLAR</a:t>
            </a:r>
            <a:endParaRPr lang="tr-TR" dirty="0"/>
          </a:p>
        </p:txBody>
      </p:sp>
    </p:spTree>
    <p:extLst>
      <p:ext uri="{BB962C8B-B14F-4D97-AF65-F5344CB8AC3E}">
        <p14:creationId xmlns:p14="http://schemas.microsoft.com/office/powerpoint/2010/main" val="283163318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066130"/>
          </a:xfrm>
        </p:spPr>
        <p:txBody>
          <a:bodyPr/>
          <a:lstStyle/>
          <a:p>
            <a:r>
              <a:rPr lang="tr-TR" dirty="0" smtClean="0"/>
              <a:t>ADAYLARA TAVSİYEMİZ</a:t>
            </a:r>
            <a:endParaRPr lang="tr-TR" dirty="0"/>
          </a:p>
        </p:txBody>
      </p:sp>
      <p:sp>
        <p:nvSpPr>
          <p:cNvPr id="3" name="İçerik Yer Tutucusu 2"/>
          <p:cNvSpPr>
            <a:spLocks noGrp="1"/>
          </p:cNvSpPr>
          <p:nvPr>
            <p:ph idx="1"/>
          </p:nvPr>
        </p:nvSpPr>
        <p:spPr/>
        <p:txBody>
          <a:bodyPr>
            <a:normAutofit lnSpcReduction="10000"/>
          </a:bodyPr>
          <a:lstStyle/>
          <a:p>
            <a:r>
              <a:rPr lang="tr-TR" sz="2800" dirty="0" smtClean="0"/>
              <a:t>Yeni sistemde gelen eleştiri ve önerilere bağlı olarak değişiklikler olabilir. Bu değişiklikleri sizlerle paylaşacağız</a:t>
            </a:r>
          </a:p>
          <a:p>
            <a:r>
              <a:rPr lang="tr-TR" sz="2800" dirty="0" smtClean="0"/>
              <a:t>Hedefleri iyi belirleyip çalışmalarını ona göre netleştirmeli,</a:t>
            </a:r>
          </a:p>
          <a:p>
            <a:r>
              <a:rPr lang="tr-TR" sz="2800" dirty="0"/>
              <a:t>Ş</a:t>
            </a:r>
            <a:r>
              <a:rPr lang="tr-TR" sz="2800" dirty="0" smtClean="0"/>
              <a:t>u aşamada yeni sistemin nasıl uygulanacağına çok kafa yormayıp özellikle kazanmak istedikleri alana kaynaklık eden derslere sıkı çalışmalılar.</a:t>
            </a:r>
          </a:p>
          <a:p>
            <a:r>
              <a:rPr lang="tr-TR" sz="2800" b="1" dirty="0" smtClean="0">
                <a:solidFill>
                  <a:srgbClr val="C00000"/>
                </a:solidFill>
              </a:rPr>
              <a:t>Adaylar YÖK, ÖSYM, MEB ve diğer resmi kurumlar haricindeki açıklamaları dikkate almamalıdır. </a:t>
            </a:r>
            <a:endParaRPr lang="tr-TR" sz="2800" b="1" dirty="0">
              <a:solidFill>
                <a:srgbClr val="C00000"/>
              </a:solidFill>
            </a:endParaRPr>
          </a:p>
        </p:txBody>
      </p:sp>
    </p:spTree>
    <p:extLst>
      <p:ext uri="{BB962C8B-B14F-4D97-AF65-F5344CB8AC3E}">
        <p14:creationId xmlns:p14="http://schemas.microsoft.com/office/powerpoint/2010/main" val="425065092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1"/>
          <p:cNvSpPr>
            <a:spLocks noGrp="1"/>
          </p:cNvSpPr>
          <p:nvPr>
            <p:ph idx="1"/>
          </p:nvPr>
        </p:nvSpPr>
        <p:spPr/>
        <p:txBody>
          <a:bodyPr/>
          <a:lstStyle/>
          <a:p>
            <a:endParaRPr lang="tr-TR" dirty="0"/>
          </a:p>
        </p:txBody>
      </p:sp>
      <p:sp>
        <p:nvSpPr>
          <p:cNvPr id="3" name="Başlık 2"/>
          <p:cNvSpPr>
            <a:spLocks noGrp="1"/>
          </p:cNvSpPr>
          <p:nvPr>
            <p:ph type="title"/>
          </p:nvPr>
        </p:nvSpPr>
        <p:spPr/>
        <p:txBody>
          <a:bodyPr/>
          <a:lstStyle/>
          <a:p>
            <a:endParaRPr lang="tr-TR"/>
          </a:p>
        </p:txBody>
      </p:sp>
      <p:pic>
        <p:nvPicPr>
          <p:cNvPr id="12290" name="Picture 2" descr="C:\Users\USER\Desktop\tercuman-olmak-icin-universite-okumak-zorunluk-mud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332656"/>
            <a:ext cx="3468216" cy="2521682"/>
          </a:xfrm>
          <a:prstGeom prst="rect">
            <a:avLst/>
          </a:prstGeom>
          <a:noFill/>
          <a:extLst>
            <a:ext uri="{909E8E84-426E-40DD-AFC4-6F175D3DCCD1}">
              <a14:hiddenFill xmlns:a14="http://schemas.microsoft.com/office/drawing/2010/main">
                <a:solidFill>
                  <a:srgbClr val="FFFFFF"/>
                </a:solidFill>
              </a14:hiddenFill>
            </a:ext>
          </a:extLst>
        </p:spPr>
      </p:pic>
      <p:pic>
        <p:nvPicPr>
          <p:cNvPr id="12293" name="Picture 5" descr="C:\Users\USER\Desktop\s-5768ba6845713bc7b89583a33bb4821c76496a7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66" y="332656"/>
            <a:ext cx="4440051" cy="2504170"/>
          </a:xfrm>
          <a:prstGeom prst="rect">
            <a:avLst/>
          </a:prstGeom>
          <a:noFill/>
          <a:extLst>
            <a:ext uri="{909E8E84-426E-40DD-AFC4-6F175D3DCCD1}">
              <a14:hiddenFill xmlns:a14="http://schemas.microsoft.com/office/drawing/2010/main">
                <a:solidFill>
                  <a:srgbClr val="FFFFFF"/>
                </a:solidFill>
              </a14:hiddenFill>
            </a:ext>
          </a:extLst>
        </p:spPr>
      </p:pic>
      <p:pic>
        <p:nvPicPr>
          <p:cNvPr id="12295" name="Picture 7" descr="C:\Users\USER\Desktop\137665709369919.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167" y="3733373"/>
            <a:ext cx="4440051" cy="3113267"/>
          </a:xfrm>
          <a:prstGeom prst="rect">
            <a:avLst/>
          </a:prstGeom>
          <a:noFill/>
          <a:extLst>
            <a:ext uri="{909E8E84-426E-40DD-AFC4-6F175D3DCCD1}">
              <a14:hiddenFill xmlns:a14="http://schemas.microsoft.com/office/drawing/2010/main">
                <a:solidFill>
                  <a:srgbClr val="FFFFFF"/>
                </a:solidFill>
              </a14:hiddenFill>
            </a:ext>
          </a:extLst>
        </p:spPr>
      </p:pic>
      <p:pic>
        <p:nvPicPr>
          <p:cNvPr id="12292" name="Picture 4" descr="C:\Users\USER\Desktop\yurtdisinda-universite-5.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080" y="3733373"/>
            <a:ext cx="3468216" cy="3095705"/>
          </a:xfrm>
          <a:prstGeom prst="rect">
            <a:avLst/>
          </a:prstGeom>
          <a:noFill/>
          <a:extLst>
            <a:ext uri="{909E8E84-426E-40DD-AFC4-6F175D3DCCD1}">
              <a14:hiddenFill xmlns:a14="http://schemas.microsoft.com/office/drawing/2010/main">
                <a:solidFill>
                  <a:srgbClr val="FFFFFF"/>
                </a:solidFill>
              </a14:hiddenFill>
            </a:ext>
          </a:extLst>
        </p:spPr>
      </p:pic>
      <p:sp>
        <p:nvSpPr>
          <p:cNvPr id="4" name="Metin kutusu 3"/>
          <p:cNvSpPr txBox="1"/>
          <p:nvPr/>
        </p:nvSpPr>
        <p:spPr>
          <a:xfrm>
            <a:off x="971600" y="2537609"/>
            <a:ext cx="7488832" cy="1323439"/>
          </a:xfrm>
          <a:prstGeom prst="rect">
            <a:avLst/>
          </a:prstGeom>
          <a:noFill/>
        </p:spPr>
        <p:txBody>
          <a:bodyPr wrap="square" rtlCol="0">
            <a:spAutoFit/>
          </a:bodyPr>
          <a:lstStyle/>
          <a:p>
            <a:r>
              <a:rPr lang="tr-TR" sz="8000" b="1" dirty="0" smtClean="0">
                <a:latin typeface="Forte" pitchFamily="66" charset="0"/>
              </a:rPr>
              <a:t>BAŞARILAR…</a:t>
            </a:r>
            <a:endParaRPr lang="tr-TR" sz="8000" b="1" dirty="0">
              <a:latin typeface="Forte" pitchFamily="66" charset="0"/>
            </a:endParaRPr>
          </a:p>
        </p:txBody>
      </p:sp>
    </p:spTree>
    <p:extLst>
      <p:ext uri="{BB962C8B-B14F-4D97-AF65-F5344CB8AC3E}">
        <p14:creationId xmlns:p14="http://schemas.microsoft.com/office/powerpoint/2010/main" val="269835917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smtClean="0">
                <a:solidFill>
                  <a:srgbClr val="FF0000"/>
                </a:solidFill>
              </a:rPr>
              <a:t>ÖSYS BAŞVURUSU</a:t>
            </a:r>
            <a:endParaRPr lang="tr-TR" dirty="0">
              <a:solidFill>
                <a:srgbClr val="FF0000"/>
              </a:solidFill>
            </a:endParaRPr>
          </a:p>
        </p:txBody>
      </p:sp>
      <p:sp>
        <p:nvSpPr>
          <p:cNvPr id="3" name="İçerik Yer Tutucusu 2"/>
          <p:cNvSpPr>
            <a:spLocks noGrp="1"/>
          </p:cNvSpPr>
          <p:nvPr>
            <p:ph idx="1"/>
          </p:nvPr>
        </p:nvSpPr>
        <p:spPr/>
        <p:txBody>
          <a:bodyPr/>
          <a:lstStyle/>
          <a:p>
            <a:r>
              <a:rPr lang="tr-TR" dirty="0"/>
              <a:t>Bu başvuruda adaylar TYT ve YKS başvurusunu yapacaklardır.</a:t>
            </a:r>
          </a:p>
          <a:p>
            <a:r>
              <a:rPr lang="tr-TR" dirty="0"/>
              <a:t>Dileyen adaylar sadece TYT’ye başvurup YKS’ye başvuramayacaktır. </a:t>
            </a:r>
          </a:p>
          <a:p>
            <a:r>
              <a:rPr lang="tr-TR" dirty="0"/>
              <a:t>Bu başvuruyu yapmayan adaylar 2018 yılında üniversite  sınavı ve tercihlerinde herhangi bir işlem yapamaz. </a:t>
            </a:r>
          </a:p>
          <a:p>
            <a:endParaRPr lang="tr-TR" dirty="0"/>
          </a:p>
        </p:txBody>
      </p:sp>
    </p:spTree>
    <p:extLst>
      <p:ext uri="{BB962C8B-B14F-4D97-AF65-F5344CB8AC3E}">
        <p14:creationId xmlns:p14="http://schemas.microsoft.com/office/powerpoint/2010/main" val="8751178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188640"/>
            <a:ext cx="8291264" cy="1656184"/>
          </a:xfrm>
        </p:spPr>
        <p:txBody>
          <a:bodyPr>
            <a:normAutofit/>
          </a:bodyPr>
          <a:lstStyle/>
          <a:p>
            <a:r>
              <a:rPr lang="tr-TR" sz="3600" dirty="0" smtClean="0">
                <a:solidFill>
                  <a:srgbClr val="FF0000"/>
                </a:solidFill>
              </a:rPr>
              <a:t>TYT NEDİR? (BİRİNCİ AŞAMA SINAVI)</a:t>
            </a:r>
            <a:br>
              <a:rPr lang="tr-TR" sz="3600" dirty="0" smtClean="0">
                <a:solidFill>
                  <a:srgbClr val="FF0000"/>
                </a:solidFill>
              </a:rPr>
            </a:br>
            <a:r>
              <a:rPr lang="tr-TR" sz="3600" dirty="0" smtClean="0">
                <a:solidFill>
                  <a:srgbClr val="FF0000"/>
                </a:solidFill>
              </a:rPr>
              <a:t>TEMEL YETENEK TESTİ</a:t>
            </a:r>
            <a:endParaRPr lang="tr-TR" sz="3600" dirty="0">
              <a:solidFill>
                <a:srgbClr val="FF0000"/>
              </a:solidFill>
            </a:endParaRPr>
          </a:p>
        </p:txBody>
      </p:sp>
      <p:sp>
        <p:nvSpPr>
          <p:cNvPr id="3" name="İçerik Yer Tutucusu 2"/>
          <p:cNvSpPr>
            <a:spLocks noGrp="1"/>
          </p:cNvSpPr>
          <p:nvPr>
            <p:ph idx="1"/>
          </p:nvPr>
        </p:nvSpPr>
        <p:spPr>
          <a:xfrm>
            <a:off x="251520" y="1772816"/>
            <a:ext cx="8435280" cy="4353347"/>
          </a:xfrm>
        </p:spPr>
        <p:txBody>
          <a:bodyPr/>
          <a:lstStyle/>
          <a:p>
            <a:endParaRPr lang="tr-TR" dirty="0" smtClean="0"/>
          </a:p>
          <a:p>
            <a:r>
              <a:rPr lang="tr-TR" dirty="0" smtClean="0"/>
              <a:t>İlk aşama sınavı olup yükseköğretime geçiş yapmak isteyen tüm adayların girmesi gereken bir sınavdır. </a:t>
            </a:r>
          </a:p>
          <a:p>
            <a:r>
              <a:rPr lang="tr-TR" dirty="0"/>
              <a:t>Temel Yeterlilik, adayların sözel ve sayısal alanlarda sahip olmaları beklenen </a:t>
            </a:r>
            <a:r>
              <a:rPr lang="tr-TR" dirty="0" smtClean="0"/>
              <a:t>temel düzeyde bilgi</a:t>
            </a:r>
            <a:r>
              <a:rPr lang="tr-TR" dirty="0"/>
              <a:t>, beceri ve yetkinlikleri kapsar.</a:t>
            </a:r>
          </a:p>
          <a:p>
            <a:endParaRPr lang="tr-TR" dirty="0"/>
          </a:p>
        </p:txBody>
      </p:sp>
    </p:spTree>
    <p:extLst>
      <p:ext uri="{BB962C8B-B14F-4D97-AF65-F5344CB8AC3E}">
        <p14:creationId xmlns:p14="http://schemas.microsoft.com/office/powerpoint/2010/main" val="3609051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ctrTitle"/>
          </p:nvPr>
        </p:nvSpPr>
        <p:spPr>
          <a:xfrm>
            <a:off x="611560" y="404665"/>
            <a:ext cx="7992888" cy="1440160"/>
          </a:xfrm>
        </p:spPr>
        <p:txBody>
          <a:bodyPr/>
          <a:lstStyle/>
          <a:p>
            <a:r>
              <a:rPr lang="tr-TR" dirty="0" smtClean="0">
                <a:solidFill>
                  <a:srgbClr val="FF0000"/>
                </a:solidFill>
              </a:rPr>
              <a:t>NEDİR BU TYT MANTIĞI, ve          NE AMAÇLANIR BU SINAVDA?</a:t>
            </a:r>
            <a:endParaRPr lang="tr-TR" dirty="0">
              <a:solidFill>
                <a:srgbClr val="FF0000"/>
              </a:solidFill>
            </a:endParaRPr>
          </a:p>
        </p:txBody>
      </p:sp>
      <p:sp>
        <p:nvSpPr>
          <p:cNvPr id="3" name="Alt Başlık 2"/>
          <p:cNvSpPr>
            <a:spLocks noGrp="1"/>
          </p:cNvSpPr>
          <p:nvPr>
            <p:ph type="subTitle" idx="1"/>
          </p:nvPr>
        </p:nvSpPr>
        <p:spPr>
          <a:xfrm>
            <a:off x="323528" y="2060848"/>
            <a:ext cx="8424936" cy="4464496"/>
          </a:xfrm>
        </p:spPr>
        <p:txBody>
          <a:bodyPr>
            <a:normAutofit/>
          </a:bodyPr>
          <a:lstStyle/>
          <a:p>
            <a:pPr marL="457200" indent="-457200">
              <a:buFont typeface="Arial" panose="020B0604020202020204" pitchFamily="34" charset="0"/>
              <a:buChar char="•"/>
            </a:pPr>
            <a:r>
              <a:rPr lang="tr-TR" dirty="0">
                <a:solidFill>
                  <a:schemeClr val="tx1"/>
                </a:solidFill>
              </a:rPr>
              <a:t>TYT, yıllardır eleştirilen ezbere dayalı sınav sisteminden muhakemeye ve bilgiyi kullanmaya dayalı sınav sistemine geçiştir</a:t>
            </a:r>
            <a:r>
              <a:rPr lang="tr-TR" dirty="0" smtClean="0">
                <a:solidFill>
                  <a:schemeClr val="tx1"/>
                </a:solidFill>
              </a:rPr>
              <a:t>.</a:t>
            </a:r>
          </a:p>
          <a:p>
            <a:pPr marL="457200" indent="-457200">
              <a:buFont typeface="Arial" panose="020B0604020202020204" pitchFamily="34" charset="0"/>
              <a:buChar char="•"/>
            </a:pPr>
            <a:endParaRPr lang="tr-TR" dirty="0" smtClean="0">
              <a:solidFill>
                <a:schemeClr val="tx1"/>
              </a:solidFill>
            </a:endParaRPr>
          </a:p>
          <a:p>
            <a:pPr marL="457200" indent="-457200">
              <a:buFont typeface="Arial" panose="020B0604020202020204" pitchFamily="34" charset="0"/>
              <a:buChar char="•"/>
            </a:pPr>
            <a:r>
              <a:rPr lang="tr-TR" dirty="0" smtClean="0">
                <a:solidFill>
                  <a:schemeClr val="tx1"/>
                </a:solidFill>
              </a:rPr>
              <a:t>Sözel </a:t>
            </a:r>
            <a:r>
              <a:rPr lang="tr-TR" dirty="0">
                <a:solidFill>
                  <a:schemeClr val="tx1"/>
                </a:solidFill>
              </a:rPr>
              <a:t>ve sayısal alanlarda sahip olmaları beklenen yeterlilikleri, yani bilgi ile ilişkili beceri ve yetkinlikleri de  </a:t>
            </a:r>
          </a:p>
        </p:txBody>
      </p:sp>
    </p:spTree>
    <p:extLst>
      <p:ext uri="{BB962C8B-B14F-4D97-AF65-F5344CB8AC3E}">
        <p14:creationId xmlns:p14="http://schemas.microsoft.com/office/powerpoint/2010/main" val="40796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smtClean="0">
                <a:solidFill>
                  <a:srgbClr val="FF0000"/>
                </a:solidFill>
              </a:rPr>
              <a:t>SÖZEL MANTIK (40 TÜRKÇE 20 SOSYAL)</a:t>
            </a:r>
            <a:endParaRPr lang="tr-TR" dirty="0">
              <a:solidFill>
                <a:srgbClr val="FF0000"/>
              </a:solidFill>
            </a:endParaRPr>
          </a:p>
        </p:txBody>
      </p:sp>
      <p:sp>
        <p:nvSpPr>
          <p:cNvPr id="3" name="İçerik Yer Tutucusu 2"/>
          <p:cNvSpPr>
            <a:spLocks noGrp="1"/>
          </p:cNvSpPr>
          <p:nvPr>
            <p:ph idx="1"/>
          </p:nvPr>
        </p:nvSpPr>
        <p:spPr/>
        <p:txBody>
          <a:bodyPr>
            <a:normAutofit fontScale="92500" lnSpcReduction="10000"/>
          </a:bodyPr>
          <a:lstStyle/>
          <a:p>
            <a:r>
              <a:rPr lang="tr-TR" dirty="0" smtClean="0">
                <a:solidFill>
                  <a:srgbClr val="FF0000"/>
                </a:solidFill>
              </a:rPr>
              <a:t>Amaç Türkçe ve Sosyal soruları ile;</a:t>
            </a:r>
          </a:p>
          <a:p>
            <a:r>
              <a:rPr lang="tr-TR" dirty="0"/>
              <a:t>Türkçeyi doğru kullanma, okuduğunu anlama ve yorumlama, kelime hazinesi, temel cümle bilgisi ve imla kurallarını kullanma becerileri ölçülecektir</a:t>
            </a:r>
            <a:r>
              <a:rPr lang="tr-TR" dirty="0" smtClean="0"/>
              <a:t>.</a:t>
            </a:r>
          </a:p>
          <a:p>
            <a:r>
              <a:rPr lang="tr-TR" dirty="0" smtClean="0"/>
              <a:t>Adayın sosyal alanda ki beceri, kavrama muhakeme, akıl yürütme ve çıkarım noktalarında yeterliliğini ölçmektir. </a:t>
            </a:r>
          </a:p>
          <a:p>
            <a:r>
              <a:rPr lang="tr-TR" dirty="0" smtClean="0"/>
              <a:t>Adayın Sosyal Bilimler alanına olan yatkınlığını ölçmek için yapılacaktır. </a:t>
            </a:r>
            <a:endParaRPr lang="tr-TR" dirty="0"/>
          </a:p>
        </p:txBody>
      </p:sp>
    </p:spTree>
    <p:extLst>
      <p:ext uri="{BB962C8B-B14F-4D97-AF65-F5344CB8AC3E}">
        <p14:creationId xmlns:p14="http://schemas.microsoft.com/office/powerpoint/2010/main" val="3579440277"/>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alga Biçimi">
  <a:themeElements>
    <a:clrScheme name="Modül">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Özel 1">
      <a:majorFont>
        <a:latin typeface="Chiller"/>
        <a:ea typeface=""/>
        <a:cs typeface=""/>
      </a:majorFont>
      <a:minorFont>
        <a:latin typeface="Calibri"/>
        <a:ea typeface=""/>
        <a:cs typeface=""/>
      </a:minorFont>
    </a:fontScheme>
    <a:fmtScheme name="Dalga Biçimi">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453</TotalTime>
  <Words>2131</Words>
  <Application>Microsoft Office PowerPoint</Application>
  <PresentationFormat>Ekran Gösterisi (4:3)</PresentationFormat>
  <Paragraphs>346</Paragraphs>
  <Slides>52</Slides>
  <Notes>0</Notes>
  <HiddenSlides>0</HiddenSlides>
  <MMClips>0</MMClips>
  <ScaleCrop>false</ScaleCrop>
  <HeadingPairs>
    <vt:vector size="4" baseType="variant">
      <vt:variant>
        <vt:lpstr>Tema</vt:lpstr>
      </vt:variant>
      <vt:variant>
        <vt:i4>2</vt:i4>
      </vt:variant>
      <vt:variant>
        <vt:lpstr>Slayt Başlıkları</vt:lpstr>
      </vt:variant>
      <vt:variant>
        <vt:i4>52</vt:i4>
      </vt:variant>
    </vt:vector>
  </HeadingPairs>
  <TitlesOfParts>
    <vt:vector size="54" baseType="lpstr">
      <vt:lpstr>Ofis Teması</vt:lpstr>
      <vt:lpstr>Dalga Biçimi</vt:lpstr>
      <vt:lpstr>2018 ÖSYS YENİ SİSTEM (03/12/2017) </vt:lpstr>
      <vt:lpstr>PowerPoint Sunusu</vt:lpstr>
      <vt:lpstr>YÖK EKİM 2017 İTİBARİYLE ÜNİVERSİTEYE GİRİŞİ YENİDEN DÜZENLEMİŞTİR</vt:lpstr>
      <vt:lpstr>ÖSYS’NİN UYGULANIŞININ YENİ HALİ</vt:lpstr>
      <vt:lpstr>2018 ÖSYS BAŞVURUSU</vt:lpstr>
      <vt:lpstr>ÖSYS BAŞVURUSU</vt:lpstr>
      <vt:lpstr>TYT NEDİR? (BİRİNCİ AŞAMA SINAVI) TEMEL YETENEK TESTİ</vt:lpstr>
      <vt:lpstr>NEDİR BU TYT MANTIĞI, ve          NE AMAÇLANIR BU SINAVDA?</vt:lpstr>
      <vt:lpstr>SÖZEL MANTIK (40 TÜRKÇE 20 SOSYAL)</vt:lpstr>
      <vt:lpstr>SAYISAL MANTIK (40 MATEMATİK 20 FEN)</vt:lpstr>
      <vt:lpstr>TYT - YGS ARASINDAKİ İLİŞKİ</vt:lpstr>
      <vt:lpstr>03/12/2017 TYT SORU ÖRNEKLERİ</vt:lpstr>
      <vt:lpstr>TYT KAPSAMI </vt:lpstr>
      <vt:lpstr>PowerPoint Sunusu</vt:lpstr>
      <vt:lpstr>TYT UYGULANIŞI</vt:lpstr>
      <vt:lpstr>TYT SORU DAĞILIMLARI</vt:lpstr>
      <vt:lpstr>ADAYLARA TAVSİYEMİZ</vt:lpstr>
      <vt:lpstr>PowerPoint Sunusu</vt:lpstr>
      <vt:lpstr>ŞU ANKİ BİLGİLERE GÖRE</vt:lpstr>
      <vt:lpstr>TYT SONUÇLARI NERELERDE KULLANILICAK</vt:lpstr>
      <vt:lpstr>TYT PUANI İLE ASKER ve POLİS MESLEK YÜKSEKOKULU ÖN BAŞVURULARI</vt:lpstr>
      <vt:lpstr>TYT 200 BARAJI</vt:lpstr>
      <vt:lpstr>ÖNEMLİ DEĞİŞİKLİK: </vt:lpstr>
      <vt:lpstr>TYT PUANIMLA HANGİ ÖNLİSANS BÖLÜMLERE GİDERİM?</vt:lpstr>
      <vt:lpstr>İKİNCİ AŞAMA YKS’YE GİRİŞ</vt:lpstr>
      <vt:lpstr>YKS ANLATIMI (YÜKSEKÖĞRETİM KURUMLARI SINAVI)</vt:lpstr>
      <vt:lpstr>YKS DERS KAPSAMLARI ve SORU SAYILARI </vt:lpstr>
      <vt:lpstr>Tarih-1 ve Coğrafya-1 Kapsamı</vt:lpstr>
      <vt:lpstr>Sosyal Bilimler-2 Sınavı: </vt:lpstr>
      <vt:lpstr>Sosyal Bilimler-2 Ders Kapsamları</vt:lpstr>
      <vt:lpstr>Fen Bilimleri Sınavı:  Bu derslerin tüm lise müfredatını kapsar. (Not: YGS-LYS konularının tamamı demektir)</vt:lpstr>
      <vt:lpstr>Matematik Sınavı:    Tüm Lise Matematik ve Geometri konularını kapsamaktadır.  (Not: YGS-LYS konularının tamamı)  Muhtemelen 25 mat 15 geometri sorusu sorulacaktır</vt:lpstr>
      <vt:lpstr>Dil Sınavı:</vt:lpstr>
      <vt:lpstr>YKS UYGULANIŞI</vt:lpstr>
      <vt:lpstr>YKS SÜRELERİ </vt:lpstr>
      <vt:lpstr>YKS DİL OTURUMU </vt:lpstr>
      <vt:lpstr>PowerPoint Sunusu</vt:lpstr>
      <vt:lpstr>PowerPoint Sunusu</vt:lpstr>
      <vt:lpstr>HATIRLATMALAR</vt:lpstr>
      <vt:lpstr>YKS puanları birbirinden bağımsız hesaplanır </vt:lpstr>
      <vt:lpstr>YKS ALANLARI VE PUAN TÜRLERİ:</vt:lpstr>
      <vt:lpstr>BAŞLICA SÖZEL ALANIN LİSANS PROGRAMLARI</vt:lpstr>
      <vt:lpstr>EŞİT AĞIRLIK / TÜRKÇE MATEMATİK ALAN</vt:lpstr>
      <vt:lpstr>BAŞLICA TM ALANIN LİSANS PROGRAMLARI</vt:lpstr>
      <vt:lpstr>SAYISAL / MATEMATİK FEN ALAN</vt:lpstr>
      <vt:lpstr>SAYISAL ALANI MESLEKLER </vt:lpstr>
      <vt:lpstr>DİL ile alan bölümler</vt:lpstr>
      <vt:lpstr>DİL ile alan bölümler</vt:lpstr>
      <vt:lpstr>OBP NEDİR NASIL HESAPLANIR?</vt:lpstr>
      <vt:lpstr>BARAJLAR</vt:lpstr>
      <vt:lpstr>ADAYLARA TAVSİYEMİZ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2018 ÖSYS YENİ SİSTEM BİLGİLENDİRMESİ (09/11/2017)</dc:title>
  <dc:creator>Senay</dc:creator>
  <cp:lastModifiedBy>PC</cp:lastModifiedBy>
  <cp:revision>34</cp:revision>
  <cp:lastPrinted>2017-11-16T11:49:02Z</cp:lastPrinted>
  <dcterms:created xsi:type="dcterms:W3CDTF">2017-11-09T20:14:45Z</dcterms:created>
  <dcterms:modified xsi:type="dcterms:W3CDTF">2018-03-01T07:27:20Z</dcterms:modified>
</cp:coreProperties>
</file>